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370" r:id="rId3"/>
    <p:sldId id="336" r:id="rId4"/>
    <p:sldId id="361" r:id="rId5"/>
    <p:sldId id="363" r:id="rId6"/>
    <p:sldId id="368" r:id="rId7"/>
    <p:sldId id="340" r:id="rId8"/>
    <p:sldId id="338" r:id="rId9"/>
    <p:sldId id="341" r:id="rId10"/>
    <p:sldId id="342" r:id="rId11"/>
    <p:sldId id="343" r:id="rId12"/>
    <p:sldId id="344" r:id="rId13"/>
    <p:sldId id="349" r:id="rId14"/>
    <p:sldId id="346" r:id="rId15"/>
    <p:sldId id="348" r:id="rId16"/>
    <p:sldId id="347" r:id="rId17"/>
    <p:sldId id="351" r:id="rId18"/>
    <p:sldId id="364" r:id="rId19"/>
    <p:sldId id="353" r:id="rId20"/>
    <p:sldId id="369" r:id="rId21"/>
    <p:sldId id="354" r:id="rId22"/>
    <p:sldId id="365" r:id="rId23"/>
    <p:sldId id="366" r:id="rId24"/>
    <p:sldId id="367" r:id="rId25"/>
    <p:sldId id="35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05A"/>
    <a:srgbClr val="C41230"/>
    <a:srgbClr val="296FA7"/>
    <a:srgbClr val="2B6FA5"/>
    <a:srgbClr val="2D6FA3"/>
    <a:srgbClr val="3073A5"/>
    <a:srgbClr val="3174A6"/>
    <a:srgbClr val="2C74A6"/>
    <a:srgbClr val="2C72A6"/>
    <a:srgbClr val="317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9" autoAdjust="0"/>
    <p:restoredTop sz="87290" autoAdjust="0"/>
  </p:normalViewPr>
  <p:slideViewPr>
    <p:cSldViewPr>
      <p:cViewPr varScale="1">
        <p:scale>
          <a:sx n="94" d="100"/>
          <a:sy n="94" d="100"/>
        </p:scale>
        <p:origin x="19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94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05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4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0B1D0-6120-F545-A301-613927DE4128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6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24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Biology</a:t>
            </a: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Biology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828800"/>
          </a:xfrm>
          <a:noFill/>
          <a:ln/>
        </p:spPr>
        <p:txBody>
          <a:bodyPr lIns="92075" tIns="46038" rIns="92075" bIns="46038" anchor="b">
            <a:normAutofit fontScale="90000"/>
          </a:bodyPr>
          <a:lstStyle/>
          <a:p>
            <a:pPr algn="ctr"/>
            <a:br>
              <a:rPr lang="en-US" sz="48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</a:br>
            <a:r>
              <a:rPr lang="en-US" sz="48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>Pre-medical Studies</a:t>
            </a:r>
            <a:br>
              <a:rPr lang="en-US" sz="48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</a:br>
            <a:r>
              <a:rPr lang="en-US" sz="27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>at</a:t>
            </a:r>
            <a:br>
              <a:rPr lang="en-US" sz="48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</a:br>
            <a:r>
              <a:rPr lang="en-US" sz="48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>Fresno State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3200400"/>
            <a:ext cx="7386632" cy="2286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rgbClr val="376092"/>
                </a:solidFill>
              </a:rPr>
              <a:t>Larry G. Riley, MSc, PhD</a:t>
            </a:r>
          </a:p>
          <a:p>
            <a:pPr algn="r">
              <a:spcBef>
                <a:spcPts val="0"/>
              </a:spcBef>
            </a:pPr>
            <a:r>
              <a:rPr lang="en-US" sz="1800" dirty="0">
                <a:solidFill>
                  <a:srgbClr val="376092"/>
                </a:solidFill>
              </a:rPr>
              <a:t>Professor – Comparative Endocrinology</a:t>
            </a:r>
          </a:p>
          <a:p>
            <a:pPr algn="r">
              <a:spcBef>
                <a:spcPts val="0"/>
              </a:spcBef>
            </a:pPr>
            <a:r>
              <a:rPr lang="en-US" sz="1800" dirty="0">
                <a:solidFill>
                  <a:srgbClr val="376092"/>
                </a:solidFill>
              </a:rPr>
              <a:t>Pre-Med Advisor</a:t>
            </a:r>
          </a:p>
          <a:p>
            <a:pPr algn="r">
              <a:spcBef>
                <a:spcPts val="0"/>
              </a:spcBef>
            </a:pPr>
            <a:r>
              <a:rPr lang="en-US" sz="1800" dirty="0">
                <a:solidFill>
                  <a:srgbClr val="376092"/>
                </a:solidFill>
              </a:rPr>
              <a:t>Biology Department</a:t>
            </a:r>
          </a:p>
          <a:p>
            <a:pPr algn="r">
              <a:spcBef>
                <a:spcPts val="0"/>
              </a:spcBef>
            </a:pPr>
            <a:r>
              <a:rPr lang="en-US" sz="1800" dirty="0">
                <a:solidFill>
                  <a:srgbClr val="376092"/>
                </a:solidFill>
              </a:rPr>
              <a:t>California State University, Fresno</a:t>
            </a:r>
          </a:p>
          <a:p>
            <a:pPr algn="r">
              <a:spcBef>
                <a:spcPts val="0"/>
              </a:spcBef>
            </a:pPr>
            <a:r>
              <a:rPr lang="en-US" sz="1800" dirty="0">
                <a:solidFill>
                  <a:srgbClr val="376092"/>
                </a:solidFill>
              </a:rPr>
              <a:t>Science 1, room 212</a:t>
            </a:r>
          </a:p>
          <a:p>
            <a:pPr algn="r">
              <a:spcBef>
                <a:spcPts val="0"/>
              </a:spcBef>
            </a:pPr>
            <a:r>
              <a:rPr lang="en-US" sz="1800" dirty="0">
                <a:solidFill>
                  <a:srgbClr val="376092"/>
                </a:solidFill>
              </a:rPr>
              <a:t>lriley@csufresno.edu</a:t>
            </a:r>
          </a:p>
          <a:p>
            <a:pPr algn="r"/>
            <a:endParaRPr lang="en-US" sz="600" dirty="0">
              <a:solidFill>
                <a:srgbClr val="37609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24400" y="5638800"/>
            <a:ext cx="3941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dirty="0">
                <a:ea typeface="ＭＳ Ｐゴシック" panose="020B0600070205080204" pitchFamily="34" charset="-128"/>
              </a:rPr>
              <a:t>Appointments are made with the Biology department @ 278-2001</a:t>
            </a:r>
          </a:p>
        </p:txBody>
      </p:sp>
    </p:spTree>
    <p:extLst>
      <p:ext uri="{BB962C8B-B14F-4D97-AF65-F5344CB8AC3E}">
        <p14:creationId xmlns:p14="http://schemas.microsoft.com/office/powerpoint/2010/main" val="283522135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48" y="8709"/>
            <a:ext cx="9120051" cy="1600200"/>
          </a:xfrm>
          <a:noFill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8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Courses Required or Recommended by Many Medical Schools</a:t>
            </a:r>
            <a:br>
              <a:rPr lang="en-US" altLang="en-US" sz="38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z="38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(and really important for the MCAT)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7773" y="1981200"/>
            <a:ext cx="7772400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1 year of English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1 lower division + 1 upper division (lots of reading, critical thinking, and writing; or Philosophy courses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Behavioral Sciences courses (1-2 courses)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Psychology, sociology, history, anthropology, etc…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Dependent upon medical school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1 semester of Biochemistry</a:t>
            </a:r>
          </a:p>
        </p:txBody>
      </p:sp>
    </p:spTree>
    <p:extLst>
      <p:ext uri="{BB962C8B-B14F-4D97-AF65-F5344CB8AC3E}">
        <p14:creationId xmlns:p14="http://schemas.microsoft.com/office/powerpoint/2010/main" val="164517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noFill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Other Courses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990600"/>
            <a:ext cx="78486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•  Physiology (Comparative or Human; can help with the MCAT)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Genetics (can help with the MCAT, </a:t>
            </a:r>
            <a:r>
              <a:rPr lang="en-US" altLang="en-US" dirty="0" err="1">
                <a:ea typeface="ＭＳ Ｐゴシック" panose="020B0600070205080204" pitchFamily="34" charset="-128"/>
              </a:rPr>
              <a:t>req’d</a:t>
            </a:r>
            <a:r>
              <a:rPr lang="en-US" altLang="en-US" dirty="0">
                <a:ea typeface="ＭＳ Ｐゴシック" panose="020B0600070205080204" pitchFamily="34" charset="-128"/>
              </a:rPr>
              <a:t> by some medical schools)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Human Anatomy (just before entering; can help with first year med school)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Cell Biology &amp; Molecular Biology (can help with first year med school) 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67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04470" y="87610"/>
            <a:ext cx="8661730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Required &amp; Recommended Courses Vary Between Medical Schools</a:t>
            </a:r>
          </a:p>
        </p:txBody>
      </p:sp>
      <p:sp>
        <p:nvSpPr>
          <p:cNvPr id="33809" name="TextBox 16"/>
          <p:cNvSpPr txBox="1">
            <a:spLocks noChangeArrowheads="1"/>
          </p:cNvSpPr>
          <p:nvPr/>
        </p:nvSpPr>
        <p:spPr bwMode="auto">
          <a:xfrm>
            <a:off x="381000" y="6096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Stanford =             Irvine = </a:t>
            </a:r>
          </a:p>
        </p:txBody>
      </p:sp>
      <p:pic>
        <p:nvPicPr>
          <p:cNvPr id="33794" name="Picture 1" descr="Comparative chart between Stanford and Irvine to show how required and recommended courses vary between medical schools.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987663"/>
            <a:ext cx="87884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2" name="TextBox 9"/>
          <p:cNvSpPr txBox="1">
            <a:spLocks noChangeArrowheads="1"/>
          </p:cNvSpPr>
          <p:nvPr/>
        </p:nvSpPr>
        <p:spPr bwMode="auto">
          <a:xfrm>
            <a:off x="304800" y="6110288"/>
            <a:ext cx="2286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Upper Division Biology</a:t>
            </a:r>
          </a:p>
        </p:txBody>
      </p:sp>
      <p:sp>
        <p:nvSpPr>
          <p:cNvPr id="33803" name="TextBox 10"/>
          <p:cNvSpPr txBox="1">
            <a:spLocks noChangeArrowheads="1"/>
          </p:cNvSpPr>
          <p:nvPr/>
        </p:nvSpPr>
        <p:spPr bwMode="auto">
          <a:xfrm>
            <a:off x="304800" y="6400800"/>
            <a:ext cx="2286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</a:p>
        </p:txBody>
      </p:sp>
      <p:sp>
        <p:nvSpPr>
          <p:cNvPr id="33795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78435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38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146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76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799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00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029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01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04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2134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05" name="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5182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06" name="Rectangl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638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07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43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08" name="Rectangl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133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33810" name="Pictur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2587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1" name="Rectangl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762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12" name="Rectangle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19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13" name="Rectangle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724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130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914400"/>
            <a:ext cx="8305800" cy="289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b="1" dirty="0">
                <a:ea typeface="ＭＳ Ｐゴシック" panose="020B0600070205080204" pitchFamily="34" charset="-128"/>
              </a:rPr>
              <a:t>!make sure that you have fulfilled the course requirements for the medical schools to which you intend to apply!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>
                <a:solidFill>
                  <a:srgbClr val="A71935"/>
                </a:solidFill>
                <a:ea typeface="ＭＳ Ｐゴシック" panose="020B0600070205080204" pitchFamily="34" charset="-128"/>
              </a:rPr>
              <a:t>Before applying</a:t>
            </a:r>
            <a:endParaRPr lang="en-US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40386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ea typeface="ＭＳ Ｐゴシック" panose="020B0600070205080204" pitchFamily="34" charset="-128"/>
              </a:rPr>
              <a:t>Contact each medical school you are applying to and/or review the MSAR (purchase on www.aamc.org)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91611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0" y="304800"/>
            <a:ext cx="4495800" cy="584200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www.aamc.org/msar</a:t>
            </a:r>
          </a:p>
        </p:txBody>
      </p:sp>
      <p:pic>
        <p:nvPicPr>
          <p:cNvPr id="32771" name="Picture 4" descr="Screenshot of the Medical School Admission Requirements (MSAR) webpage.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9144000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174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Academics Count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Aim for a </a:t>
            </a:r>
            <a:r>
              <a:rPr lang="en-US" altLang="en-US" i="1" dirty="0">
                <a:ea typeface="ＭＳ Ｐゴシック" panose="020B0600070205080204" pitchFamily="34" charset="-128"/>
              </a:rPr>
              <a:t>minimum</a:t>
            </a:r>
            <a:r>
              <a:rPr lang="en-US" altLang="en-US" dirty="0">
                <a:ea typeface="ＭＳ Ｐゴシック" panose="020B0600070205080204" pitchFamily="34" charset="-128"/>
              </a:rPr>
              <a:t> 3.6 GPA, for BOTH your overall GPA as well as your BCMP (Biology, chemistry, math and physics) GPAs.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For allopathic medical schools (DO), the GPA is calculated based on </a:t>
            </a:r>
            <a:r>
              <a:rPr lang="en-US" altLang="en-US" u="sng" dirty="0">
                <a:ea typeface="ＭＳ Ｐゴシック" panose="020B0600070205080204" pitchFamily="34" charset="-128"/>
              </a:rPr>
              <a:t>all</a:t>
            </a:r>
            <a:r>
              <a:rPr lang="en-US" altLang="en-US" dirty="0">
                <a:ea typeface="ＭＳ Ｐゴシック" panose="020B0600070205080204" pitchFamily="34" charset="-128"/>
              </a:rPr>
              <a:t> courses taken, even those for which you applied for grade substitution. GPA scores are a little lower.</a:t>
            </a:r>
          </a:p>
        </p:txBody>
      </p:sp>
    </p:spTree>
    <p:extLst>
      <p:ext uri="{BB962C8B-B14F-4D97-AF65-F5344CB8AC3E}">
        <p14:creationId xmlns:p14="http://schemas.microsoft.com/office/powerpoint/2010/main" val="14000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Schools with multiple CSUF acceptances 2015/16-2017/18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91191"/>
              </p:ext>
            </p:extLst>
          </p:nvPr>
        </p:nvGraphicFramePr>
        <p:xfrm>
          <a:off x="1523997" y="533398"/>
          <a:ext cx="6858002" cy="597408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66954">
                  <a:extLst>
                    <a:ext uri="{9D8B030D-6E8A-4147-A177-3AD203B41FA5}">
                      <a16:colId xmlns:a16="http://schemas.microsoft.com/office/drawing/2014/main" val="640998005"/>
                    </a:ext>
                  </a:extLst>
                </a:gridCol>
                <a:gridCol w="1302389">
                  <a:extLst>
                    <a:ext uri="{9D8B030D-6E8A-4147-A177-3AD203B41FA5}">
                      <a16:colId xmlns:a16="http://schemas.microsoft.com/office/drawing/2014/main" val="184957298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891303080"/>
                    </a:ext>
                  </a:extLst>
                </a:gridCol>
                <a:gridCol w="1286436">
                  <a:extLst>
                    <a:ext uri="{9D8B030D-6E8A-4147-A177-3AD203B41FA5}">
                      <a16:colId xmlns:a16="http://schemas.microsoft.com/office/drawing/2014/main" val="2138738981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3640941187"/>
                    </a:ext>
                  </a:extLst>
                </a:gridCol>
              </a:tblGrid>
              <a:tr h="762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Medical School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Location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CSUF Students Accepted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Ave. GPA of all Students (from</a:t>
                      </a:r>
                      <a:r>
                        <a:rPr lang="en-US" sz="1200" baseline="0" dirty="0">
                          <a:effectLst/>
                        </a:rPr>
                        <a:t> all Univ.) 2</a:t>
                      </a:r>
                      <a:r>
                        <a:rPr lang="en-US" sz="1200" dirty="0">
                          <a:effectLst/>
                        </a:rPr>
                        <a:t>017-18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Ave. MCAT of all students (from all Univ.) 2017-18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extLst>
                  <a:ext uri="{0D108BD9-81ED-4DB2-BD59-A6C34878D82A}">
                    <a16:rowId xmlns:a16="http://schemas.microsoft.com/office/drawing/2014/main" val="1599705368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Albert Einstein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York, 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4189059096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marL="0" marR="6159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Boston Univ.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Boston,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638774197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Brown Univ.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Providence, RI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3836957583"/>
                  </a:ext>
                </a:extLst>
              </a:tr>
              <a:tr h="3079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California </a:t>
                      </a:r>
                      <a:r>
                        <a:rPr lang="en-US" sz="1200" dirty="0" err="1">
                          <a:effectLst/>
                        </a:rPr>
                        <a:t>Northstate</a:t>
                      </a:r>
                      <a:r>
                        <a:rPr lang="en-US" sz="1200" dirty="0">
                          <a:effectLst/>
                        </a:rPr>
                        <a:t> Univ.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Elk Groove,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792123863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Case Western Univ.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Cleveland, OH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404651264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Creighton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Omaha, 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952845694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Drexel Univ.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Philadelphia, PA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975265247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Eastern Virginia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Norfolk, 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3063019633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George Washington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Washington, DC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651125077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Harvard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Boston,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3.92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1051267908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Howard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Washington, DC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834108376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Indiana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Bloomington, IN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3016900964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Mayo Clinic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Rochester, MN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3.91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588531422"/>
                  </a:ext>
                </a:extLst>
              </a:tr>
              <a:tr h="277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Medical College Wisconsin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Milwaukee, WI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3144228622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Morehouse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Atlanta, GA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195141913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Mount Sinai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York, 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359663906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York Univ. School of Medicine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York, 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3.92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72707598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Northwestern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Evanston, 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3.91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119159829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Oakland Univ. William Beaumont School of Medicine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Auburn Hills, MI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4291250450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State Univ. of NY, Downstate-SUNY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Brooklyn, 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262672405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St. Louis Univ. School of Medicine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St. Louis, MO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450455887"/>
                  </a:ext>
                </a:extLst>
              </a:tr>
              <a:tr h="173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Stony Brook Univ.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Stony Brook, NY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1087185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284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Cont. Schools with multiple CSUF acceptances 2015/16-2017/18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60205"/>
              </p:ext>
            </p:extLst>
          </p:nvPr>
        </p:nvGraphicFramePr>
        <p:xfrm>
          <a:off x="1524000" y="685801"/>
          <a:ext cx="6781801" cy="56804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42877">
                  <a:extLst>
                    <a:ext uri="{9D8B030D-6E8A-4147-A177-3AD203B41FA5}">
                      <a16:colId xmlns:a16="http://schemas.microsoft.com/office/drawing/2014/main" val="3437654332"/>
                    </a:ext>
                  </a:extLst>
                </a:gridCol>
                <a:gridCol w="1362323">
                  <a:extLst>
                    <a:ext uri="{9D8B030D-6E8A-4147-A177-3AD203B41FA5}">
                      <a16:colId xmlns:a16="http://schemas.microsoft.com/office/drawing/2014/main" val="120165189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719169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2435447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62382205"/>
                    </a:ext>
                  </a:extLst>
                </a:gridCol>
              </a:tblGrid>
              <a:tr h="571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Medical School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Location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CSUF Students Accepted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Ave. GPA of all students (from all Univ.) 2017-18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Ave. MCAT of all students</a:t>
                      </a:r>
                      <a:r>
                        <a:rPr lang="en-US" sz="1200" baseline="0" dirty="0">
                          <a:effectLst/>
                        </a:rPr>
                        <a:t> (from all Univ.) </a:t>
                      </a:r>
                      <a:r>
                        <a:rPr lang="en-US" sz="1200" dirty="0">
                          <a:effectLst/>
                        </a:rPr>
                        <a:t>2017-18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extLst>
                  <a:ext uri="{0D108BD9-81ED-4DB2-BD59-A6C34878D82A}">
                    <a16:rowId xmlns:a16="http://schemas.microsoft.com/office/drawing/2014/main" val="4258059709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Temple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Philadelphia, PA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4157185434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UC Berkeley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Berkeley,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2336476064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UC Davis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Davis,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356684268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UC Irvine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Irvine,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2771261751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UC Riverside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Riverside,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923501834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UC San Diego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 Diego,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437278028"/>
                  </a:ext>
                </a:extLst>
              </a:tr>
              <a:tr h="3752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UC San Francisco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 Francisco,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3874399135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UCLA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Los Angeles,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853247600"/>
                  </a:ext>
                </a:extLst>
              </a:tr>
              <a:tr h="381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Uniformed Services Univ. of Heath Sciences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Bethesda, MD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3808147045"/>
                  </a:ext>
                </a:extLst>
              </a:tr>
              <a:tr h="381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Univ. of Arizona College of Medicine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Tucson, 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847540343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Univ. of Cincinnati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Cincinnati, OH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2481867974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Univ. of Illinois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Champaign, 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2607082440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Univ. of Iowa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Iowa City, 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3308864193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Univ. of Tennessee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Knoxville, TN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56314938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Univ. of Washington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Seattle, WA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705647945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Univ. of Wisconsin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Madison, WI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3487752238"/>
                  </a:ext>
                </a:extLst>
              </a:tr>
              <a:tr h="381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USC-Keck School of Medicine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Los Angeles,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2117398833"/>
                  </a:ext>
                </a:extLst>
              </a:tr>
              <a:tr h="381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Virginia Commonwealth Univ.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Richmond, 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616387244"/>
                  </a:ext>
                </a:extLst>
              </a:tr>
              <a:tr h="190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Vermont Univ.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Burlington, VT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267550960"/>
                  </a:ext>
                </a:extLst>
              </a:tr>
              <a:tr h="381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Wake Forest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Winston-Salem, NC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4294342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451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762000" y="1143000"/>
            <a:ext cx="7543800" cy="3724096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2017 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30 CSUF students applied, 12 were admitted to at least 1 school: 40% acceptance rate.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Highest MCAT with acceptance: 522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Lowest MCAT with acceptance: 504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Highest GPA: 4.0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Lowest GPA: 3.52</a:t>
            </a:r>
          </a:p>
        </p:txBody>
      </p:sp>
    </p:spTree>
    <p:extLst>
      <p:ext uri="{BB962C8B-B14F-4D97-AF65-F5344CB8AC3E}">
        <p14:creationId xmlns:p14="http://schemas.microsoft.com/office/powerpoint/2010/main" val="1779538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457200" y="1905000"/>
            <a:ext cx="7772400" cy="10668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2075" tIns="46038" rIns="92075" bIns="46038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Doctor of Osteopathy?</a:t>
            </a:r>
            <a:endParaRPr kumimoji="0" lang="en-US" sz="4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946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2743200"/>
          </a:xfrm>
          <a:noFill/>
          <a:ln/>
        </p:spPr>
        <p:txBody>
          <a:bodyPr lIns="92075" tIns="46038" rIns="92075" bIns="46038"/>
          <a:lstStyle/>
          <a:p>
            <a:r>
              <a:rPr lang="en-US" sz="4800" b="1" dirty="0"/>
              <a:t>The Journey Towards a Medical Doctor (MD) &amp; Doctor of Osteopathy (DO)</a:t>
            </a:r>
            <a:br>
              <a:rPr lang="en-US" sz="4800" b="1" dirty="0">
                <a:solidFill>
                  <a:srgbClr val="C41230"/>
                </a:solidFill>
              </a:rPr>
            </a:br>
            <a:r>
              <a:rPr lang="en-US" sz="4800" b="1" i="1" dirty="0">
                <a:solidFill>
                  <a:srgbClr val="C00000"/>
                </a:solidFill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3944911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Osteopathic Medicine?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152400" y="1066800"/>
            <a:ext cx="8839200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Osteopathic physicians use all of the knowledge, skills, tools, and technology available in modern medicine, with the added benefits of a holistic philosophy and a system of hands-on diagnosis and treatment known as osteopathic manipulative medicine (OMM).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Doctors of osteopathic medicine (DOs) emphasize helping each person achieve a high level of wellness by focusing on health promotion and disease prevention.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DOs work in partnership with their patients.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DOs emphasize helping each person achieve a high level of wellness by focusing on health promotion and disease prevention.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They consider the impact that lifestyle and community have on the health of each individual, and they work to erase barriers to good health. </a:t>
            </a:r>
          </a:p>
        </p:txBody>
      </p:sp>
    </p:spTree>
    <p:extLst>
      <p:ext uri="{BB962C8B-B14F-4D97-AF65-F5344CB8AC3E}">
        <p14:creationId xmlns:p14="http://schemas.microsoft.com/office/powerpoint/2010/main" val="29126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Osteopathic Medicine? (cont.)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152400" y="1066800"/>
            <a:ext cx="88392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There are more than 96,000 DOs in the United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DOs practice the full scope of medicine in all specialties of the medical field, from pediatrics and geriatrics to sports medicine and trauma surgery.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DOs receive the same medical training as other physicians, as well as 200 additional hours of OMM training. OMM is a hands-on therapy used to diagnose and treat illness and injury.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American Osteopathic Association (AOA) maintains an online national directory of practicing DO’s that you should contact to find a DO to shadow.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5105400"/>
            <a:ext cx="36853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C00000"/>
                </a:solidFill>
              </a:rPr>
              <a:t>www.aacom.org</a:t>
            </a:r>
          </a:p>
        </p:txBody>
      </p:sp>
    </p:spTree>
    <p:extLst>
      <p:ext uri="{BB962C8B-B14F-4D97-AF65-F5344CB8AC3E}">
        <p14:creationId xmlns:p14="http://schemas.microsoft.com/office/powerpoint/2010/main" val="4259711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Osteopathic Medicine? (cont..)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152400" y="88897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Medical Education Timeline</a:t>
            </a:r>
          </a:p>
        </p:txBody>
      </p:sp>
      <p:sp>
        <p:nvSpPr>
          <p:cNvPr id="38954" name="Isosceles Triangle 389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4596" y="1540772"/>
            <a:ext cx="390165" cy="3327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1025164" y="1507370"/>
            <a:ext cx="115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5 years</a:t>
            </a:r>
          </a:p>
        </p:txBody>
      </p:sp>
      <p:sp>
        <p:nvSpPr>
          <p:cNvPr id="38953" name="TextBox 38952"/>
          <p:cNvSpPr txBox="1"/>
          <p:nvPr/>
        </p:nvSpPr>
        <p:spPr>
          <a:xfrm>
            <a:off x="339365" y="186419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Undergraduate study (Bachelors degree)</a:t>
            </a:r>
          </a:p>
        </p:txBody>
      </p:sp>
      <p:sp>
        <p:nvSpPr>
          <p:cNvPr id="114" name="Isosceles Triangle 1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644919" y="1539626"/>
            <a:ext cx="390165" cy="3327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06364" y="1507370"/>
            <a:ext cx="115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 years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701564" y="1868952"/>
            <a:ext cx="1684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Osteopathic Medical Degree</a:t>
            </a:r>
          </a:p>
        </p:txBody>
      </p:sp>
      <p:sp>
        <p:nvSpPr>
          <p:cNvPr id="115" name="Isosceles Triangle 1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554357" y="1549373"/>
            <a:ext cx="390165" cy="3327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4905014" y="1516606"/>
            <a:ext cx="137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3-7 years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914539" y="1872684"/>
            <a:ext cx="1292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Internship/Residency</a:t>
            </a:r>
          </a:p>
        </p:txBody>
      </p:sp>
      <p:sp>
        <p:nvSpPr>
          <p:cNvPr id="116" name="Isosceles Triangle 1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346586" y="1553604"/>
            <a:ext cx="390165" cy="3327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6627596" y="1523838"/>
            <a:ext cx="1407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1-3 years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43326" y="1868952"/>
            <a:ext cx="123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Specialty Fellowship</a:t>
            </a:r>
          </a:p>
        </p:txBody>
      </p:sp>
      <p:sp>
        <p:nvSpPr>
          <p:cNvPr id="38957" name="Right Brace 3895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258489" y="1318840"/>
            <a:ext cx="236276" cy="2860674"/>
          </a:xfrm>
          <a:prstGeom prst="rightBrace">
            <a:avLst>
              <a:gd name="adj1" fmla="val 146755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58" name="TextBox 38957"/>
          <p:cNvSpPr txBox="1"/>
          <p:nvPr/>
        </p:nvSpPr>
        <p:spPr>
          <a:xfrm>
            <a:off x="5242590" y="2897078"/>
            <a:ext cx="2316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Board Certification/Licensure</a:t>
            </a:r>
          </a:p>
        </p:txBody>
      </p:sp>
      <p:sp>
        <p:nvSpPr>
          <p:cNvPr id="120" name="Right Brace 1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263796" y="640340"/>
            <a:ext cx="247136" cy="5638800"/>
          </a:xfrm>
          <a:prstGeom prst="rightBrace">
            <a:avLst>
              <a:gd name="adj1" fmla="val 146755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2441944" y="3606812"/>
            <a:ext cx="1890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12-19 Years</a:t>
            </a:r>
          </a:p>
        </p:txBody>
      </p:sp>
      <p:sp>
        <p:nvSpPr>
          <p:cNvPr id="38959" name="TextBox 38958"/>
          <p:cNvSpPr txBox="1"/>
          <p:nvPr/>
        </p:nvSpPr>
        <p:spPr>
          <a:xfrm>
            <a:off x="356298" y="5156518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Residency Match: 99.61% in 2016</a:t>
            </a:r>
          </a:p>
        </p:txBody>
      </p:sp>
    </p:spTree>
    <p:extLst>
      <p:ext uri="{BB962C8B-B14F-4D97-AF65-F5344CB8AC3E}">
        <p14:creationId xmlns:p14="http://schemas.microsoft.com/office/powerpoint/2010/main" val="1028797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spcBef>
                <a:spcPts val="0"/>
              </a:spcBef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Osteopathic Medicine? (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21152"/>
              </p:ext>
            </p:extLst>
          </p:nvPr>
        </p:nvGraphicFramePr>
        <p:xfrm>
          <a:off x="800099" y="1485434"/>
          <a:ext cx="7543801" cy="331769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61156">
                  <a:extLst>
                    <a:ext uri="{9D8B030D-6E8A-4147-A177-3AD203B41FA5}">
                      <a16:colId xmlns:a16="http://schemas.microsoft.com/office/drawing/2014/main" val="1615284578"/>
                    </a:ext>
                  </a:extLst>
                </a:gridCol>
                <a:gridCol w="2337190">
                  <a:extLst>
                    <a:ext uri="{9D8B030D-6E8A-4147-A177-3AD203B41FA5}">
                      <a16:colId xmlns:a16="http://schemas.microsoft.com/office/drawing/2014/main" val="2865250351"/>
                    </a:ext>
                  </a:extLst>
                </a:gridCol>
                <a:gridCol w="2545455">
                  <a:extLst>
                    <a:ext uri="{9D8B030D-6E8A-4147-A177-3AD203B41FA5}">
                      <a16:colId xmlns:a16="http://schemas.microsoft.com/office/drawing/2014/main" val="306626855"/>
                    </a:ext>
                  </a:extLst>
                </a:gridCol>
              </a:tblGrid>
              <a:tr h="818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2016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2017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81157637"/>
                  </a:ext>
                </a:extLst>
              </a:tr>
              <a:tr h="62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Science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3.43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6810681"/>
                  </a:ext>
                </a:extLst>
              </a:tr>
              <a:tr h="62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Non-Science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3.65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3.64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92854141"/>
                  </a:ext>
                </a:extLst>
              </a:tr>
              <a:tr h="62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Mean GPA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3.56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3.53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7470567"/>
                  </a:ext>
                </a:extLst>
              </a:tr>
              <a:tr h="62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MCAT Scores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33365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74F86EE-8E20-29BA-E899-31F8A68A76C6}"/>
              </a:ext>
            </a:extLst>
          </p:cNvPr>
          <p:cNvSpPr txBox="1"/>
          <p:nvPr/>
        </p:nvSpPr>
        <p:spPr>
          <a:xfrm>
            <a:off x="1676400" y="990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Mean GPA &amp; MCAT of Entering Students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577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76200"/>
            <a:ext cx="6477000" cy="1200329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Osteopathic Medical Colleges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www.aacom.org</a:t>
            </a:r>
          </a:p>
        </p:txBody>
      </p:sp>
      <p:pic>
        <p:nvPicPr>
          <p:cNvPr id="3" name="Picture 2" descr="Cover page of the Osteopathic Medical College 2018-2019 Information Book.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3505200" cy="4533392"/>
          </a:xfrm>
          <a:prstGeom prst="rect">
            <a:avLst/>
          </a:prstGeom>
        </p:spPr>
      </p:pic>
      <p:sp>
        <p:nvSpPr>
          <p:cNvPr id="39941" name="TextBox 1"/>
          <p:cNvSpPr txBox="1">
            <a:spLocks noChangeArrowheads="1"/>
          </p:cNvSpPr>
          <p:nvPr/>
        </p:nvSpPr>
        <p:spPr bwMode="auto">
          <a:xfrm>
            <a:off x="3810000" y="1414130"/>
            <a:ext cx="4953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0A105A"/>
                </a:solidFill>
                <a:latin typeface="+mj-lt"/>
              </a:rPr>
              <a:t>There are currently 34 colleges of osteopathic medicine, offering instruction at 51 locations in 32 states. 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829493" y="3505200"/>
            <a:ext cx="495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0A105A"/>
                </a:solidFill>
                <a:latin typeface="+mj-lt"/>
              </a:rPr>
              <a:t>The requirements are the same as applying to MD schools.</a:t>
            </a:r>
          </a:p>
        </p:txBody>
      </p:sp>
    </p:spTree>
    <p:extLst>
      <p:ext uri="{BB962C8B-B14F-4D97-AF65-F5344CB8AC3E}">
        <p14:creationId xmlns:p14="http://schemas.microsoft.com/office/powerpoint/2010/main" val="408260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457200" y="1905000"/>
            <a:ext cx="8534400" cy="16002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2075" tIns="46038" rIns="92075" bIns="46038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Pathway to Medical Doctor (MD)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www.aamc.org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42672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**The Medical School Admissions Requirement (MSAR) is published every year. It is a valuable resource. Access it on the </a:t>
            </a:r>
            <a:r>
              <a:rPr lang="en-US" sz="2400" dirty="0" err="1"/>
              <a:t>aamc</a:t>
            </a:r>
            <a:r>
              <a:rPr lang="en-US" sz="2400" dirty="0"/>
              <a:t> website.**</a:t>
            </a:r>
          </a:p>
          <a:p>
            <a:r>
              <a:rPr lang="en-US" sz="2400" dirty="0"/>
              <a:t>I strongly encourage you to pay for access when you get close to applying to </a:t>
            </a:r>
            <a:r>
              <a:rPr lang="en-US" sz="2400"/>
              <a:t>medical school.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935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14400"/>
          </a:xfrm>
          <a:noFill/>
          <a:ln/>
        </p:spPr>
        <p:txBody>
          <a:bodyPr lIns="92075" tIns="46038" rIns="92075" bIns="46038"/>
          <a:lstStyle/>
          <a:p>
            <a:r>
              <a:rPr lang="en-US" sz="3600" b="1" dirty="0">
                <a:solidFill>
                  <a:srgbClr val="C41230"/>
                </a:solidFill>
              </a:rPr>
              <a:t>PLAN FOR MEDICAL SCHOOL</a:t>
            </a:r>
            <a:endParaRPr lang="en-US" sz="4000" b="1" dirty="0">
              <a:solidFill>
                <a:srgbClr val="C41230"/>
              </a:solidFill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295400" y="1447800"/>
            <a:ext cx="6629400" cy="223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</a:rPr>
              <a:t>126</a:t>
            </a:r>
            <a:r>
              <a:rPr lang="en-US" sz="3200" b="1" dirty="0">
                <a:solidFill>
                  <a:schemeClr val="tx2"/>
                </a:solidFill>
              </a:rPr>
              <a:t>  </a:t>
            </a:r>
            <a:r>
              <a:rPr lang="en-US" sz="3200" dirty="0">
                <a:solidFill>
                  <a:schemeClr val="tx2"/>
                </a:solidFill>
              </a:rPr>
              <a:t>MD-granting accredited US Medical Schools</a:t>
            </a:r>
          </a:p>
          <a:p>
            <a:pPr algn="ctr"/>
            <a:r>
              <a:rPr lang="en-US" sz="3200" b="1" u="sng" dirty="0">
                <a:solidFill>
                  <a:srgbClr val="C00000"/>
                </a:solidFill>
              </a:rPr>
              <a:t>34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Osteopathic Medical Colleges</a:t>
            </a:r>
          </a:p>
          <a:p>
            <a:pPr algn="ctr"/>
            <a:r>
              <a:rPr lang="en-US" sz="3200" b="1" u="sng" dirty="0">
                <a:solidFill>
                  <a:srgbClr val="C00000"/>
                </a:solidFill>
              </a:rPr>
              <a:t>17</a:t>
            </a:r>
            <a:r>
              <a:rPr lang="en-US" sz="3200" dirty="0">
                <a:solidFill>
                  <a:schemeClr val="tx2"/>
                </a:solidFill>
              </a:rPr>
              <a:t> Canadian Medical Colleges</a:t>
            </a:r>
          </a:p>
          <a:p>
            <a:pPr marL="228600" indent="-228600" algn="ctr">
              <a:buAutoNum type="arabicPlain" startAt="20"/>
            </a:pPr>
            <a:endParaRPr lang="en-US" sz="1100" b="1" dirty="0">
              <a:solidFill>
                <a:schemeClr val="tx2"/>
              </a:solidFill>
            </a:endParaRPr>
          </a:p>
        </p:txBody>
      </p:sp>
      <p:pic>
        <p:nvPicPr>
          <p:cNvPr id="83976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1828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4694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Path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152400" y="914400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800" b="1" dirty="0">
                <a:latin typeface="+mj-lt"/>
              </a:rPr>
              <a:t>Medical Education Timeline</a:t>
            </a:r>
          </a:p>
        </p:txBody>
      </p:sp>
      <p:sp>
        <p:nvSpPr>
          <p:cNvPr id="38954" name="Isosceles Triangle 389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4596" y="1980129"/>
            <a:ext cx="390165" cy="3327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1025164" y="1946727"/>
            <a:ext cx="115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5 years</a:t>
            </a:r>
          </a:p>
        </p:txBody>
      </p:sp>
      <p:sp>
        <p:nvSpPr>
          <p:cNvPr id="38953" name="TextBox 38952"/>
          <p:cNvSpPr txBox="1"/>
          <p:nvPr/>
        </p:nvSpPr>
        <p:spPr>
          <a:xfrm>
            <a:off x="339365" y="2303547"/>
            <a:ext cx="2334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Undergraduate study* (Bachelors degree)</a:t>
            </a:r>
          </a:p>
        </p:txBody>
      </p:sp>
      <p:sp>
        <p:nvSpPr>
          <p:cNvPr id="114" name="Isosceles Triangle 1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644919" y="1978983"/>
            <a:ext cx="390165" cy="3327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06364" y="1946727"/>
            <a:ext cx="115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 years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772595" y="2336367"/>
            <a:ext cx="168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Medical Degree</a:t>
            </a:r>
          </a:p>
        </p:txBody>
      </p:sp>
      <p:sp>
        <p:nvSpPr>
          <p:cNvPr id="115" name="Isosceles Triangle 1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554357" y="1988730"/>
            <a:ext cx="390165" cy="3327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4905014" y="1955963"/>
            <a:ext cx="137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3-7 years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914539" y="2312041"/>
            <a:ext cx="1292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Internship/Residency</a:t>
            </a:r>
          </a:p>
        </p:txBody>
      </p:sp>
      <p:sp>
        <p:nvSpPr>
          <p:cNvPr id="116" name="Isosceles Triangle 1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346586" y="1992961"/>
            <a:ext cx="390165" cy="33272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6627596" y="1963195"/>
            <a:ext cx="1407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1-3 years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43326" y="2308309"/>
            <a:ext cx="123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Specialty Fellowship</a:t>
            </a:r>
          </a:p>
        </p:txBody>
      </p:sp>
      <p:sp>
        <p:nvSpPr>
          <p:cNvPr id="38957" name="Right Brace 3895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258489" y="1758197"/>
            <a:ext cx="236276" cy="2860674"/>
          </a:xfrm>
          <a:prstGeom prst="rightBrace">
            <a:avLst>
              <a:gd name="adj1" fmla="val 146755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58" name="TextBox 38957"/>
          <p:cNvSpPr txBox="1"/>
          <p:nvPr/>
        </p:nvSpPr>
        <p:spPr>
          <a:xfrm>
            <a:off x="5242590" y="3336435"/>
            <a:ext cx="2316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Board Certification/Licensure</a:t>
            </a:r>
          </a:p>
        </p:txBody>
      </p:sp>
      <p:sp>
        <p:nvSpPr>
          <p:cNvPr id="120" name="Right Brace 1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299054" y="1083194"/>
            <a:ext cx="252819" cy="5715000"/>
          </a:xfrm>
          <a:prstGeom prst="rightBrace">
            <a:avLst>
              <a:gd name="adj1" fmla="val 146755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2480043" y="4152377"/>
            <a:ext cx="1890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12-19 Years</a:t>
            </a:r>
          </a:p>
        </p:txBody>
      </p:sp>
      <p:sp>
        <p:nvSpPr>
          <p:cNvPr id="3" name="Rectangle 2"/>
          <p:cNvSpPr/>
          <p:nvPr/>
        </p:nvSpPr>
        <p:spPr>
          <a:xfrm>
            <a:off x="554001" y="5040868"/>
            <a:ext cx="7329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A105A"/>
                </a:solidFill>
                <a:ea typeface="ＭＳ Ｐゴシック" charset="0"/>
              </a:rPr>
              <a:t>*Possibly Post Baccalaureate program work to shore up soft GPA (+1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4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What Should I Major In?</a:t>
            </a:r>
          </a:p>
        </p:txBody>
      </p:sp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228600" y="856357"/>
            <a:ext cx="845820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  <a:buFontTx/>
              <a:buAutoNum type="arabicPeriod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Whatever interests you the most, BUT...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English, philosophy, history, music majors, etc… will take longer to graduate to get all of the pre-</a:t>
            </a:r>
            <a:r>
              <a:rPr lang="en-US" altLang="en-US" dirty="0" err="1">
                <a:solidFill>
                  <a:srgbClr val="000000"/>
                </a:solidFill>
                <a:latin typeface="+mj-lt"/>
              </a:rPr>
              <a:t>req’s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, low registration priority science courses, and science GPA is vulnerable.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Advantages of Biology or Chemistry major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Premed pre-</a:t>
            </a:r>
            <a:r>
              <a:rPr lang="en-US" altLang="en-US" dirty="0" err="1">
                <a:solidFill>
                  <a:srgbClr val="000000"/>
                </a:solidFill>
                <a:latin typeface="+mj-lt"/>
              </a:rPr>
              <a:t>req’s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 are part of the degree requirements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Better preparation for first year of med school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Higher priority at getting into impacted first year </a:t>
            </a:r>
            <a:r>
              <a:rPr lang="en-US" altLang="en-US" dirty="0" err="1">
                <a:solidFill>
                  <a:srgbClr val="000000"/>
                </a:solidFill>
                <a:latin typeface="+mj-lt"/>
              </a:rPr>
              <a:t>Chem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 1A/1B and </a:t>
            </a:r>
            <a:r>
              <a:rPr lang="en-US" altLang="en-US" dirty="0" err="1">
                <a:solidFill>
                  <a:srgbClr val="000000"/>
                </a:solidFill>
                <a:latin typeface="+mj-lt"/>
              </a:rPr>
              <a:t>Biol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 1A/1B.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There is no statistical advantage in matriculation rates for non-science majors.</a:t>
            </a:r>
          </a:p>
          <a:p>
            <a:pPr>
              <a:buFontTx/>
              <a:buAutoNum type="arabicPeriod"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031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3948"/>
            <a:ext cx="9144000" cy="814251"/>
          </a:xfrm>
          <a:noFill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Have A Plan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62148"/>
            <a:ext cx="8305800" cy="54624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1031875" algn="l"/>
              </a:tabLst>
            </a:pPr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Academics - Required Courses </a:t>
            </a:r>
          </a:p>
          <a:p>
            <a:pPr lvl="1">
              <a:tabLst>
                <a:tab pos="1031875" algn="l"/>
              </a:tabLst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Bachelor’</a:t>
            </a:r>
            <a:r>
              <a:rPr lang="en-US" altLang="ja-JP" dirty="0">
                <a:latin typeface="+mj-lt"/>
                <a:ea typeface="ＭＳ Ｐゴシック" panose="020B0600070205080204" pitchFamily="34" charset="-128"/>
              </a:rPr>
              <a:t>s Degree</a:t>
            </a:r>
          </a:p>
          <a:p>
            <a:pPr>
              <a:tabLst>
                <a:tab pos="1031875" algn="l"/>
              </a:tabLst>
            </a:pPr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Extracurricular Activities </a:t>
            </a:r>
          </a:p>
          <a:p>
            <a:pPr lvl="1">
              <a:tabLst>
                <a:tab pos="1031875" algn="l"/>
              </a:tabLst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medical experience (Scribe, shadowing, paid)</a:t>
            </a:r>
          </a:p>
          <a:p>
            <a:pPr lvl="1">
              <a:tabLst>
                <a:tab pos="1031875" algn="l"/>
              </a:tabLst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Community Service (a long-term commitment)</a:t>
            </a:r>
          </a:p>
          <a:p>
            <a:pPr>
              <a:tabLst>
                <a:tab pos="1031875" algn="l"/>
              </a:tabLst>
            </a:pPr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MCAT</a:t>
            </a:r>
          </a:p>
          <a:p>
            <a:pPr>
              <a:tabLst>
                <a:tab pos="1031875" algn="l"/>
              </a:tabLst>
            </a:pPr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Research!!!!!</a:t>
            </a:r>
          </a:p>
          <a:p>
            <a:pPr>
              <a:tabLst>
                <a:tab pos="1031875" algn="l"/>
              </a:tabLst>
            </a:pPr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Letters of Recommendation (get to know your professors)</a:t>
            </a:r>
          </a:p>
          <a:p>
            <a:pPr>
              <a:tabLst>
                <a:tab pos="1031875" algn="l"/>
              </a:tabLst>
            </a:pPr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Finances for the 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338243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7700" y="990600"/>
            <a:ext cx="784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34963" indent="-334963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1 year of General Chemistry (1A and 1B)</a:t>
            </a:r>
            <a:r>
              <a:rPr lang="en-US" altLang="en-US" sz="2600" i="1" dirty="0">
                <a:solidFill>
                  <a:srgbClr val="000000"/>
                </a:solidFill>
                <a:latin typeface="+mj-lt"/>
              </a:rPr>
              <a:t>.  </a:t>
            </a:r>
            <a:r>
              <a:rPr lang="en-US" altLang="en-US" sz="2600" b="1" u="sng" dirty="0">
                <a:solidFill>
                  <a:srgbClr val="000000"/>
                </a:solidFill>
                <a:latin typeface="+mj-lt"/>
              </a:rPr>
              <a:t>NOT </a:t>
            </a:r>
            <a:r>
              <a:rPr lang="en-US" altLang="en-US" sz="2600" b="1" u="sng" dirty="0" err="1">
                <a:solidFill>
                  <a:srgbClr val="000000"/>
                </a:solidFill>
                <a:latin typeface="+mj-lt"/>
              </a:rPr>
              <a:t>Chem</a:t>
            </a:r>
            <a:r>
              <a:rPr lang="en-US" altLang="en-US" sz="2600" b="1" u="sng" dirty="0">
                <a:solidFill>
                  <a:srgbClr val="000000"/>
                </a:solidFill>
                <a:latin typeface="+mj-lt"/>
              </a:rPr>
              <a:t> 3A/3B </a:t>
            </a:r>
            <a:endParaRPr lang="en-US" altLang="en-US" sz="2600" b="1" i="1" u="sng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 1 year of Organic Chemistry with lab 128 A </a:t>
            </a:r>
            <a:br>
              <a:rPr lang="en-US" altLang="en-US" sz="2600" dirty="0">
                <a:solidFill>
                  <a:srgbClr val="000000"/>
                </a:solidFill>
                <a:latin typeface="+mj-lt"/>
              </a:rPr>
            </a:b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  &amp; 129A, then 128B and 129B)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1 year of General Biology with lab (</a:t>
            </a:r>
            <a:r>
              <a:rPr lang="en-US" altLang="en-US" sz="2600" dirty="0" err="1">
                <a:solidFill>
                  <a:srgbClr val="000000"/>
                </a:solidFill>
                <a:latin typeface="+mj-lt"/>
              </a:rPr>
              <a:t>Biol</a:t>
            </a: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 1A and 1B)</a:t>
            </a:r>
            <a:r>
              <a:rPr lang="en-US" altLang="en-US" sz="2600" i="1" dirty="0">
                <a:solidFill>
                  <a:srgbClr val="000000"/>
                </a:solidFill>
                <a:latin typeface="+mj-lt"/>
              </a:rPr>
              <a:t>.</a:t>
            </a: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  </a:t>
            </a:r>
            <a:r>
              <a:rPr lang="en-US" altLang="en-US" sz="2600" b="1" u="sng" dirty="0">
                <a:solidFill>
                  <a:srgbClr val="000000"/>
                </a:solidFill>
                <a:latin typeface="+mj-lt"/>
              </a:rPr>
              <a:t>NOT </a:t>
            </a:r>
            <a:r>
              <a:rPr lang="en-US" altLang="en-US" sz="2600" b="1" u="sng" dirty="0" err="1">
                <a:solidFill>
                  <a:srgbClr val="000000"/>
                </a:solidFill>
                <a:latin typeface="+mj-lt"/>
              </a:rPr>
              <a:t>Biol</a:t>
            </a:r>
            <a:r>
              <a:rPr lang="en-US" altLang="en-US" sz="2600" b="1" u="sng" dirty="0">
                <a:solidFill>
                  <a:srgbClr val="000000"/>
                </a:solidFill>
                <a:latin typeface="+mj-lt"/>
              </a:rPr>
              <a:t> 10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1 year of physics with lab (</a:t>
            </a:r>
            <a:r>
              <a:rPr lang="en-US" altLang="en-US" sz="2600" dirty="0" err="1">
                <a:solidFill>
                  <a:srgbClr val="000000"/>
                </a:solidFill>
                <a:latin typeface="+mj-lt"/>
              </a:rPr>
              <a:t>Phys</a:t>
            </a: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 2A/B; Does </a:t>
            </a:r>
            <a:r>
              <a:rPr lang="en-US" altLang="en-US" sz="2600" i="1" dirty="0">
                <a:solidFill>
                  <a:srgbClr val="000000"/>
                </a:solidFill>
                <a:latin typeface="+mj-lt"/>
              </a:rPr>
              <a:t>not </a:t>
            </a: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have to be physics for physics majors). 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1 year of Math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1 semester of calculus (Math 75) + statistics (Psych 42 or Math 101) or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+mj-lt"/>
              </a:rPr>
              <a:t>2 semesters of calculus (Math 75 &amp; 76)</a:t>
            </a:r>
          </a:p>
        </p:txBody>
      </p:sp>
      <p:sp>
        <p:nvSpPr>
          <p:cNvPr id="25603" name="TextBox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0" y="2177"/>
            <a:ext cx="9144000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Undergraduate Academic Preparation</a:t>
            </a:r>
          </a:p>
        </p:txBody>
      </p:sp>
    </p:spTree>
    <p:extLst>
      <p:ext uri="{BB962C8B-B14F-4D97-AF65-F5344CB8AC3E}">
        <p14:creationId xmlns:p14="http://schemas.microsoft.com/office/powerpoint/2010/main" val="295273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0" y="28303"/>
            <a:ext cx="9144000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+mn-cs"/>
              </a:rPr>
              <a:t>AP &amp; Junior College Credit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305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  <a:cs typeface="Times" panose="02020603050405020304" pitchFamily="18" charset="0"/>
              </a:rPr>
              <a:t>This is tricky. More and more medical schools are accepting AP &amp; Community College pre-</a:t>
            </a:r>
            <a:r>
              <a:rPr lang="en-US" altLang="en-US" sz="2800" dirty="0" err="1">
                <a:ea typeface="ＭＳ Ｐゴシック" panose="020B0600070205080204" pitchFamily="34" charset="-128"/>
                <a:cs typeface="Times" panose="02020603050405020304" pitchFamily="18" charset="0"/>
              </a:rPr>
              <a:t>req</a:t>
            </a:r>
            <a:r>
              <a:rPr lang="en-US" altLang="en-US" sz="2800" dirty="0">
                <a:ea typeface="ＭＳ Ｐゴシック" panose="020B0600070205080204" pitchFamily="34" charset="-128"/>
                <a:cs typeface="Times" panose="02020603050405020304" pitchFamily="18" charset="0"/>
              </a:rPr>
              <a:t> credit.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  <a:cs typeface="Times" panose="02020603050405020304" pitchFamily="18" charset="0"/>
              </a:rPr>
              <a:t>However, you will be better prepared for our upper level courses if you take all science courses at a 4-year University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  <a:cs typeface="Times" panose="02020603050405020304" pitchFamily="18" charset="0"/>
              </a:rPr>
              <a:t>In general, we advise pre-med students to take  general chemistry and biology at Fresno State (not a community college) even if they have AP credit for these courses.  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  <a:cs typeface="Times" panose="02020603050405020304" pitchFamily="18" charset="0"/>
              </a:rPr>
              <a:t>We do not know if students that use AP credit are at a disadvantage when applying to medical school.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  <a:cs typeface="Times" panose="02020603050405020304" pitchFamily="18" charset="0"/>
              </a:rPr>
              <a:t>Remember you are competing for a spot, do everything you can to make you the best possible applicant!!!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ea typeface="ＭＳ Ｐゴシック" panose="020B0600070205080204" pitchFamily="34" charset="-128"/>
              <a:cs typeface="Times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255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</TotalTime>
  <Words>1695</Words>
  <Application>Microsoft Office PowerPoint</Application>
  <PresentationFormat>On-screen Show (4:3)</PresentationFormat>
  <Paragraphs>369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Copperplate Gothic Bold</vt:lpstr>
      <vt:lpstr>Times</vt:lpstr>
      <vt:lpstr>Times New Roman</vt:lpstr>
      <vt:lpstr>Office Theme</vt:lpstr>
      <vt:lpstr>Office Theme</vt:lpstr>
      <vt:lpstr> Pre-medical Studies at Fresno State </vt:lpstr>
      <vt:lpstr>The Journey Towards a Medical Doctor (MD) &amp; Doctor of Osteopathy (DO) Requirements</vt:lpstr>
      <vt:lpstr>Pathway to Medical Doctor (MD) www.aamc.org </vt:lpstr>
      <vt:lpstr>PLAN FOR MEDICAL SCHOOL</vt:lpstr>
      <vt:lpstr>The Path</vt:lpstr>
      <vt:lpstr>What Should I Major In?</vt:lpstr>
      <vt:lpstr>Have A Plan</vt:lpstr>
      <vt:lpstr>Undergraduate Academic Preparation</vt:lpstr>
      <vt:lpstr>AP &amp; Junior College Credit</vt:lpstr>
      <vt:lpstr>Courses Required or Recommended by Many Medical Schools (and really important for the MCAT)</vt:lpstr>
      <vt:lpstr>Other Courses</vt:lpstr>
      <vt:lpstr>Required &amp; Recommended Courses Vary Between Medical Schools</vt:lpstr>
      <vt:lpstr>!make sure that you have fulfilled the course requirements for the medical schools to which you intend to apply!   </vt:lpstr>
      <vt:lpstr>www.aamc.org/msar</vt:lpstr>
      <vt:lpstr>Academics Count</vt:lpstr>
      <vt:lpstr>Schools with multiple CSUF acceptances 2015/16-2017/18 </vt:lpstr>
      <vt:lpstr>Cont. Schools with multiple CSUF acceptances 2015/16-2017/18 </vt:lpstr>
      <vt:lpstr>2017 Data 30 CSUF students applied, 12 were admitted to at least 1 school: 40% acceptance rate.  Highest MCAT with acceptance: 522  Lowest MCAT with acceptance: 504  Highest GPA: 4.0 Lowest GPA: 3.52</vt:lpstr>
      <vt:lpstr>Doctor of Osteopathy?</vt:lpstr>
      <vt:lpstr>What is Osteopathic Medicine?</vt:lpstr>
      <vt:lpstr>What is Osteopathic Medicine? (cont.)</vt:lpstr>
      <vt:lpstr>What is Osteopathic Medicine? (cont..)</vt:lpstr>
      <vt:lpstr>What is Osteopathic Medicine? (cont…)</vt:lpstr>
      <vt:lpstr>Osteopathic Medical Colleges www.aacom.org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Teira J. Wilson</cp:lastModifiedBy>
  <cp:revision>130</cp:revision>
  <dcterms:created xsi:type="dcterms:W3CDTF">2012-05-16T23:31:48Z</dcterms:created>
  <dcterms:modified xsi:type="dcterms:W3CDTF">2023-06-08T18:51:41Z</dcterms:modified>
</cp:coreProperties>
</file>