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71" r:id="rId3"/>
    <p:sldId id="265" r:id="rId4"/>
    <p:sldId id="266" r:id="rId5"/>
    <p:sldId id="267" r:id="rId6"/>
    <p:sldId id="268" r:id="rId7"/>
    <p:sldId id="269" r:id="rId8"/>
    <p:sldId id="270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5866" autoAdjust="0"/>
  </p:normalViewPr>
  <p:slideViewPr>
    <p:cSldViewPr>
      <p:cViewPr varScale="1">
        <p:scale>
          <a:sx n="101" d="100"/>
          <a:sy n="101" d="100"/>
        </p:scale>
        <p:origin x="873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in\Vice%20Provost\OIE%20Data\Enrollment%20Update%20Data%20Spring%2024%2002-02-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Spring 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Total Headcount</c:v>
                </c:pt>
                <c:pt idx="1">
                  <c:v>Total FTES</c:v>
                </c:pt>
                <c:pt idx="2">
                  <c:v>Resident FTES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22740</c:v>
                </c:pt>
                <c:pt idx="1">
                  <c:v>19563</c:v>
                </c:pt>
                <c:pt idx="2">
                  <c:v>18924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7-462E-8BA9-8856355C197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Spring 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Total Headcount</c:v>
                </c:pt>
                <c:pt idx="1">
                  <c:v>Total FTES</c:v>
                </c:pt>
                <c:pt idx="2">
                  <c:v>Resident FTES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21919</c:v>
                </c:pt>
                <c:pt idx="1">
                  <c:v>19005</c:v>
                </c:pt>
                <c:pt idx="2">
                  <c:v>18381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37-462E-8BA9-8856355C197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Spring 24 (Preliminary)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Total Headcount</c:v>
                </c:pt>
                <c:pt idx="1">
                  <c:v>Total FTES</c:v>
                </c:pt>
                <c:pt idx="2">
                  <c:v>Resident FTES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22142</c:v>
                </c:pt>
                <c:pt idx="1">
                  <c:v>19304</c:v>
                </c:pt>
                <c:pt idx="2">
                  <c:v>18621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37-462E-8BA9-8856355C19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7"/>
        <c:axId val="75826272"/>
        <c:axId val="77592288"/>
      </c:barChart>
      <c:catAx>
        <c:axId val="7582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92288"/>
        <c:crosses val="autoZero"/>
        <c:auto val="1"/>
        <c:lblAlgn val="ctr"/>
        <c:lblOffset val="100"/>
        <c:noMultiLvlLbl val="0"/>
      </c:catAx>
      <c:valAx>
        <c:axId val="77592288"/>
        <c:scaling>
          <c:orientation val="minMax"/>
          <c:min val="1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2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Spring 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Sheet1!$E$1:$F$1</c:f>
              <c:strCache>
                <c:ptCount val="2"/>
                <c:pt idx="0">
                  <c:v>FTFT Retention</c:v>
                </c:pt>
                <c:pt idx="1">
                  <c:v>FTFT Transfers</c:v>
                </c:pt>
              </c:strCache>
            </c:strRef>
          </c:cat>
          <c:val>
            <c:numRef>
              <c:f>Sheet1!$E$2:$F$2</c:f>
              <c:numCache>
                <c:formatCode>General</c:formatCode>
                <c:ptCount val="2"/>
                <c:pt idx="0">
                  <c:v>92.6</c:v>
                </c:pt>
                <c:pt idx="1">
                  <c:v>93.6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3-480D-9A23-31F437330C8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Spring 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Sheet1!$E$1:$F$1</c:f>
              <c:strCache>
                <c:ptCount val="2"/>
                <c:pt idx="0">
                  <c:v>FTFT Retention</c:v>
                </c:pt>
                <c:pt idx="1">
                  <c:v>FTFT Transfers</c:v>
                </c:pt>
              </c:strCache>
            </c:strRef>
          </c:cat>
          <c:val>
            <c:numRef>
              <c:f>Sheet1!$E$3:$F$3</c:f>
              <c:numCache>
                <c:formatCode>General</c:formatCode>
                <c:ptCount val="2"/>
                <c:pt idx="0">
                  <c:v>92.9</c:v>
                </c:pt>
                <c:pt idx="1">
                  <c:v>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3-480D-9A23-31F437330C8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Spring 24 (Preliminary)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Sheet1!$E$1:$F$1</c:f>
              <c:strCache>
                <c:ptCount val="2"/>
                <c:pt idx="0">
                  <c:v>FTFT Retention</c:v>
                </c:pt>
                <c:pt idx="1">
                  <c:v>FTFT Transfers</c:v>
                </c:pt>
              </c:strCache>
            </c:strRef>
          </c:cat>
          <c:val>
            <c:numRef>
              <c:f>Sheet1!$E$4:$F$4</c:f>
              <c:numCache>
                <c:formatCode>General</c:formatCode>
                <c:ptCount val="2"/>
                <c:pt idx="0">
                  <c:v>94</c:v>
                </c:pt>
                <c:pt idx="1">
                  <c:v>95.3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3-480D-9A23-31F437330C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26272"/>
        <c:axId val="77592288"/>
      </c:barChart>
      <c:catAx>
        <c:axId val="7582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92288"/>
        <c:crosses val="autoZero"/>
        <c:auto val="1"/>
        <c:lblAlgn val="ctr"/>
        <c:lblOffset val="100"/>
        <c:noMultiLvlLbl val="0"/>
      </c:catAx>
      <c:valAx>
        <c:axId val="7759228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Retention Rate /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2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Spring 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</c:f>
              <c:strCache>
                <c:ptCount val="1"/>
                <c:pt idx="0">
                  <c:v>Continuing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0-4C7D-8604-38EFD3A014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Spring 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</c:f>
              <c:strCache>
                <c:ptCount val="1"/>
                <c:pt idx="0">
                  <c:v>Continuing</c:v>
                </c:pt>
              </c:strCache>
            </c:strRef>
          </c:cat>
          <c:val>
            <c:numRef>
              <c:f>Sheet1!$G$3</c:f>
              <c:numCache>
                <c:formatCode>General</c:formatCode>
                <c:ptCount val="1"/>
                <c:pt idx="0">
                  <c:v>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70-4C7D-8604-38EFD3A0143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Spring 24 (Preliminary)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</c:f>
              <c:strCache>
                <c:ptCount val="1"/>
                <c:pt idx="0">
                  <c:v>Continuing</c:v>
                </c:pt>
              </c:strCache>
            </c:strRef>
          </c:cat>
          <c:val>
            <c:numRef>
              <c:f>Sheet1!$G$4</c:f>
              <c:numCache>
                <c:formatCode>General</c:formatCode>
                <c:ptCount val="1"/>
                <c:pt idx="0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70-4C7D-8604-38EFD3A014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26272"/>
        <c:axId val="77592288"/>
      </c:barChart>
      <c:catAx>
        <c:axId val="7582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92288"/>
        <c:crosses val="autoZero"/>
        <c:auto val="1"/>
        <c:lblAlgn val="ctr"/>
        <c:lblOffset val="100"/>
        <c:noMultiLvlLbl val="0"/>
      </c:catAx>
      <c:valAx>
        <c:axId val="77592288"/>
        <c:scaling>
          <c:orientation val="minMax"/>
          <c:min val="8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2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Spring 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Sheet1!$H$1:$L$1</c:f>
              <c:strCache>
                <c:ptCount val="5"/>
                <c:pt idx="0">
                  <c:v>Continuing Freshman</c:v>
                </c:pt>
                <c:pt idx="1">
                  <c:v>Continuing Sophomore</c:v>
                </c:pt>
                <c:pt idx="2">
                  <c:v>Continuing Junior</c:v>
                </c:pt>
                <c:pt idx="3">
                  <c:v>Continuing Senior</c:v>
                </c:pt>
                <c:pt idx="4">
                  <c:v>Continuing Graduate</c:v>
                </c:pt>
              </c:strCache>
            </c:strRef>
          </c:cat>
          <c:val>
            <c:numRef>
              <c:f>Sheet1!$H$2:$L$2</c:f>
              <c:numCache>
                <c:formatCode>General</c:formatCode>
                <c:ptCount val="5"/>
                <c:pt idx="0">
                  <c:v>89.2</c:v>
                </c:pt>
                <c:pt idx="1">
                  <c:v>90.7</c:v>
                </c:pt>
                <c:pt idx="2">
                  <c:v>89.8</c:v>
                </c:pt>
                <c:pt idx="3">
                  <c:v>76.8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2-4CD3-A10D-0A73609F16C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Spring 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Sheet1!$H$1:$L$1</c:f>
              <c:strCache>
                <c:ptCount val="5"/>
                <c:pt idx="0">
                  <c:v>Continuing Freshman</c:v>
                </c:pt>
                <c:pt idx="1">
                  <c:v>Continuing Sophomore</c:v>
                </c:pt>
                <c:pt idx="2">
                  <c:v>Continuing Junior</c:v>
                </c:pt>
                <c:pt idx="3">
                  <c:v>Continuing Senior</c:v>
                </c:pt>
                <c:pt idx="4">
                  <c:v>Continuing Graduate</c:v>
                </c:pt>
              </c:strCache>
            </c:strRef>
          </c:cat>
          <c:val>
            <c:numRef>
              <c:f>Sheet1!$H$3:$L$3</c:f>
              <c:numCache>
                <c:formatCode>General</c:formatCode>
                <c:ptCount val="5"/>
                <c:pt idx="0">
                  <c:v>88.8</c:v>
                </c:pt>
                <c:pt idx="1">
                  <c:v>92</c:v>
                </c:pt>
                <c:pt idx="2">
                  <c:v>91.5</c:v>
                </c:pt>
                <c:pt idx="3">
                  <c:v>76.400000000000006</c:v>
                </c:pt>
                <c:pt idx="4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32-4CD3-A10D-0A73609F16C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Spring 24 (Preliminary)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Sheet1!$H$1:$L$1</c:f>
              <c:strCache>
                <c:ptCount val="5"/>
                <c:pt idx="0">
                  <c:v>Continuing Freshman</c:v>
                </c:pt>
                <c:pt idx="1">
                  <c:v>Continuing Sophomore</c:v>
                </c:pt>
                <c:pt idx="2">
                  <c:v>Continuing Junior</c:v>
                </c:pt>
                <c:pt idx="3">
                  <c:v>Continuing Senior</c:v>
                </c:pt>
                <c:pt idx="4">
                  <c:v>Continuing Graduate</c:v>
                </c:pt>
              </c:strCache>
            </c:strRef>
          </c:cat>
          <c:val>
            <c:numRef>
              <c:f>Sheet1!$H$4:$L$4</c:f>
              <c:numCache>
                <c:formatCode>General</c:formatCode>
                <c:ptCount val="5"/>
                <c:pt idx="0">
                  <c:v>91</c:v>
                </c:pt>
                <c:pt idx="1">
                  <c:v>93.4</c:v>
                </c:pt>
                <c:pt idx="2">
                  <c:v>92.4</c:v>
                </c:pt>
                <c:pt idx="3">
                  <c:v>75.8</c:v>
                </c:pt>
                <c:pt idx="4">
                  <c:v>81.900000000000006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32-4CD3-A10D-0A73609F16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75826272"/>
        <c:axId val="77592288"/>
      </c:barChart>
      <c:catAx>
        <c:axId val="7582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92288"/>
        <c:crosses val="autoZero"/>
        <c:auto val="1"/>
        <c:lblAlgn val="ctr"/>
        <c:lblOffset val="100"/>
        <c:noMultiLvlLbl val="0"/>
      </c:catAx>
      <c:valAx>
        <c:axId val="77592288"/>
        <c:scaling>
          <c:orientation val="minMax"/>
          <c:min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2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FTF</c:v>
                </c:pt>
                <c:pt idx="1">
                  <c:v>FT Transfer</c:v>
                </c:pt>
                <c:pt idx="2">
                  <c:v>Continuing</c:v>
                </c:pt>
              </c:strCache>
            </c:strRef>
          </c:cat>
          <c:val>
            <c:numRef>
              <c:f>Sheet1!$B$13:$D$13</c:f>
              <c:numCache>
                <c:formatCode>General</c:formatCode>
                <c:ptCount val="3"/>
                <c:pt idx="0">
                  <c:v>88</c:v>
                </c:pt>
                <c:pt idx="1">
                  <c:v>94.1</c:v>
                </c:pt>
                <c:pt idx="2">
                  <c:v>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9-4074-A70F-4DA208A46D7D}"/>
            </c:ext>
          </c:extLst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FTF</c:v>
                </c:pt>
                <c:pt idx="1">
                  <c:v>FT Transfer</c:v>
                </c:pt>
                <c:pt idx="2">
                  <c:v>Continuing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91.7</c:v>
                </c:pt>
                <c:pt idx="1">
                  <c:v>96.4</c:v>
                </c:pt>
                <c:pt idx="2">
                  <c:v>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9-4074-A70F-4DA208A46D7D}"/>
            </c:ext>
          </c:extLst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FTF</c:v>
                </c:pt>
                <c:pt idx="1">
                  <c:v>FT Transfer</c:v>
                </c:pt>
                <c:pt idx="2">
                  <c:v>Continuing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95.3</c:v>
                </c:pt>
                <c:pt idx="1">
                  <c:v>95.6</c:v>
                </c:pt>
                <c:pt idx="2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9-4074-A70F-4DA208A46D7D}"/>
            </c:ext>
          </c:extLst>
        </c:ser>
        <c:ser>
          <c:idx val="3"/>
          <c:order val="3"/>
          <c:tx>
            <c:strRef>
              <c:f>Sheet1!$A$16</c:f>
              <c:strCache>
                <c:ptCount val="1"/>
                <c:pt idx="0">
                  <c:v>Two or more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FTF</c:v>
                </c:pt>
                <c:pt idx="1">
                  <c:v>FT Transfer</c:v>
                </c:pt>
                <c:pt idx="2">
                  <c:v>Continuing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92.5</c:v>
                </c:pt>
                <c:pt idx="1">
                  <c:v>91.9</c:v>
                </c:pt>
                <c:pt idx="2">
                  <c:v>87.2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D9-4074-A70F-4DA208A46D7D}"/>
            </c:ext>
          </c:extLst>
        </c:ser>
        <c:ser>
          <c:idx val="4"/>
          <c:order val="4"/>
          <c:tx>
            <c:strRef>
              <c:f>Sheet1!$A$17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Sheet1!$B$12:$D$12</c:f>
              <c:strCache>
                <c:ptCount val="3"/>
                <c:pt idx="0">
                  <c:v>FTF</c:v>
                </c:pt>
                <c:pt idx="1">
                  <c:v>FT Transfer</c:v>
                </c:pt>
                <c:pt idx="2">
                  <c:v>Continuing</c:v>
                </c:pt>
              </c:strCache>
            </c:strRef>
          </c:cat>
          <c:val>
            <c:numRef>
              <c:f>Sheet1!$B$17:$D$17</c:f>
              <c:numCache>
                <c:formatCode>General</c:formatCode>
                <c:ptCount val="3"/>
                <c:pt idx="0">
                  <c:v>97.1</c:v>
                </c:pt>
                <c:pt idx="1">
                  <c:v>95.2</c:v>
                </c:pt>
                <c:pt idx="2">
                  <c:v>85.6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D9-4074-A70F-4DA208A46D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1937999168"/>
        <c:axId val="257250480"/>
      </c:barChart>
      <c:catAx>
        <c:axId val="193799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250480"/>
        <c:crosses val="autoZero"/>
        <c:auto val="1"/>
        <c:lblAlgn val="ctr"/>
        <c:lblOffset val="100"/>
        <c:noMultiLvlLbl val="0"/>
      </c:catAx>
      <c:valAx>
        <c:axId val="257250480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799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Applicants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Sheet1!$B$20:$E$20</c:f>
              <c:strCache>
                <c:ptCount val="4"/>
                <c:pt idx="0">
                  <c:v>Fall 21</c:v>
                </c:pt>
                <c:pt idx="1">
                  <c:v>Fall 22</c:v>
                </c:pt>
                <c:pt idx="2">
                  <c:v>Fall 23</c:v>
                </c:pt>
                <c:pt idx="3">
                  <c:v>Fall 24</c:v>
                </c:pt>
              </c:strCache>
            </c:strRef>
          </c:cat>
          <c:val>
            <c:numRef>
              <c:f>Sheet1!$B$21:$E$21</c:f>
              <c:numCache>
                <c:formatCode>General</c:formatCode>
                <c:ptCount val="4"/>
                <c:pt idx="0">
                  <c:v>25263</c:v>
                </c:pt>
                <c:pt idx="1">
                  <c:v>27527</c:v>
                </c:pt>
                <c:pt idx="2">
                  <c:v>27646</c:v>
                </c:pt>
                <c:pt idx="3">
                  <c:v>29616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6-4253-8996-B1938980F091}"/>
            </c:ext>
          </c:extLst>
        </c:ser>
        <c:ser>
          <c:idx val="1"/>
          <c:order val="1"/>
          <c:tx>
            <c:strRef>
              <c:f>Sheet1!$A$22</c:f>
              <c:strCache>
                <c:ptCount val="1"/>
                <c:pt idx="0">
                  <c:v>Admits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Sheet1!$B$20:$E$20</c:f>
              <c:strCache>
                <c:ptCount val="4"/>
                <c:pt idx="0">
                  <c:v>Fall 21</c:v>
                </c:pt>
                <c:pt idx="1">
                  <c:v>Fall 22</c:v>
                </c:pt>
                <c:pt idx="2">
                  <c:v>Fall 23</c:v>
                </c:pt>
                <c:pt idx="3">
                  <c:v>Fall 24</c:v>
                </c:pt>
              </c:strCache>
            </c:strRef>
          </c:cat>
          <c:val>
            <c:numRef>
              <c:f>Sheet1!$B$22:$E$22</c:f>
              <c:numCache>
                <c:formatCode>General</c:formatCode>
                <c:ptCount val="4"/>
                <c:pt idx="0">
                  <c:v>16522</c:v>
                </c:pt>
                <c:pt idx="1">
                  <c:v>16529</c:v>
                </c:pt>
                <c:pt idx="2">
                  <c:v>21427</c:v>
                </c:pt>
                <c:pt idx="3">
                  <c:v>23191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76-4253-8996-B1938980F0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45804656"/>
        <c:axId val="257268832"/>
      </c:barChart>
      <c:catAx>
        <c:axId val="24580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268832"/>
        <c:crosses val="autoZero"/>
        <c:auto val="1"/>
        <c:lblAlgn val="ctr"/>
        <c:lblOffset val="100"/>
        <c:noMultiLvlLbl val="0"/>
      </c:catAx>
      <c:valAx>
        <c:axId val="257268832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80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92366579177597E-2"/>
          <c:y val="6.1920004564646809E-2"/>
          <c:w val="0.90352985564304467"/>
          <c:h val="0.558401803035490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1st Time Student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Sheet1!$B$20:$E$20</c:f>
              <c:strCache>
                <c:ptCount val="4"/>
                <c:pt idx="0">
                  <c:v>Fall 21</c:v>
                </c:pt>
                <c:pt idx="1">
                  <c:v>Fall 22</c:v>
                </c:pt>
                <c:pt idx="2">
                  <c:v>Fall 23</c:v>
                </c:pt>
                <c:pt idx="3">
                  <c:v>Fall 24</c:v>
                </c:pt>
              </c:strCache>
            </c:strRef>
          </c:cat>
          <c:val>
            <c:numRef>
              <c:f>Sheet1!$B$25:$E$25</c:f>
              <c:numCache>
                <c:formatCode>General</c:formatCode>
                <c:ptCount val="4"/>
                <c:pt idx="0">
                  <c:v>17280</c:v>
                </c:pt>
                <c:pt idx="1">
                  <c:v>19902</c:v>
                </c:pt>
                <c:pt idx="2">
                  <c:v>20950</c:v>
                </c:pt>
                <c:pt idx="3">
                  <c:v>22109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9-416A-892B-76375710B565}"/>
            </c:ext>
          </c:extLst>
        </c:ser>
        <c:ser>
          <c:idx val="1"/>
          <c:order val="1"/>
          <c:tx>
            <c:strRef>
              <c:f>Sheet1!$A$26</c:f>
              <c:strCache>
                <c:ptCount val="1"/>
                <c:pt idx="0">
                  <c:v>Transfer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Sheet1!$B$20:$E$20</c:f>
              <c:strCache>
                <c:ptCount val="4"/>
                <c:pt idx="0">
                  <c:v>Fall 21</c:v>
                </c:pt>
                <c:pt idx="1">
                  <c:v>Fall 22</c:v>
                </c:pt>
                <c:pt idx="2">
                  <c:v>Fall 23</c:v>
                </c:pt>
                <c:pt idx="3">
                  <c:v>Fall 24</c:v>
                </c:pt>
              </c:strCache>
            </c:strRef>
          </c:cat>
          <c:val>
            <c:numRef>
              <c:f>Sheet1!$B$26:$E$26</c:f>
              <c:numCache>
                <c:formatCode>General</c:formatCode>
                <c:ptCount val="4"/>
                <c:pt idx="0">
                  <c:v>7397</c:v>
                </c:pt>
                <c:pt idx="1">
                  <c:v>7184</c:v>
                </c:pt>
                <c:pt idx="2">
                  <c:v>6297</c:v>
                </c:pt>
                <c:pt idx="3">
                  <c:v>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59-416A-892B-76375710B565}"/>
            </c:ext>
          </c:extLst>
        </c:ser>
        <c:ser>
          <c:idx val="2"/>
          <c:order val="2"/>
          <c:tx>
            <c:strRef>
              <c:f>Sheet1!$A$27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Sheet1!$B$20:$E$20</c:f>
              <c:strCache>
                <c:ptCount val="4"/>
                <c:pt idx="0">
                  <c:v>Fall 21</c:v>
                </c:pt>
                <c:pt idx="1">
                  <c:v>Fall 22</c:v>
                </c:pt>
                <c:pt idx="2">
                  <c:v>Fall 23</c:v>
                </c:pt>
                <c:pt idx="3">
                  <c:v>Fall 24</c:v>
                </c:pt>
              </c:strCache>
            </c:strRef>
          </c:cat>
          <c:val>
            <c:numRef>
              <c:f>Sheet1!$B$27:$E$27</c:f>
              <c:numCache>
                <c:formatCode>General</c:formatCode>
                <c:ptCount val="4"/>
                <c:pt idx="0">
                  <c:v>586</c:v>
                </c:pt>
                <c:pt idx="1">
                  <c:v>441</c:v>
                </c:pt>
                <c:pt idx="2">
                  <c:v>399</c:v>
                </c:pt>
                <c:pt idx="3">
                  <c:v>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59-416A-892B-76375710B5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45804656"/>
        <c:axId val="257268832"/>
      </c:barChart>
      <c:catAx>
        <c:axId val="24580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268832"/>
        <c:crosses val="autoZero"/>
        <c:auto val="1"/>
        <c:lblAlgn val="ctr"/>
        <c:lblOffset val="100"/>
        <c:noMultiLvlLbl val="0"/>
      </c:catAx>
      <c:valAx>
        <c:axId val="257268832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80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93875765529311"/>
          <c:y val="0.7738505282993472"/>
          <c:w val="0.37212248468941383"/>
          <c:h val="9.7944343495524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Sheet1!$D$20</c:f>
              <c:strCache>
                <c:ptCount val="1"/>
                <c:pt idx="0">
                  <c:v>Fall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Sheet1!$A$29:$A$37</c:f>
              <c:strCache>
                <c:ptCount val="9"/>
                <c:pt idx="0">
                  <c:v>CHHS</c:v>
                </c:pt>
                <c:pt idx="1">
                  <c:v>CSM</c:v>
                </c:pt>
                <c:pt idx="2">
                  <c:v>CSB</c:v>
                </c:pt>
                <c:pt idx="3">
                  <c:v>COSS</c:v>
                </c:pt>
                <c:pt idx="4">
                  <c:v>JCAST</c:v>
                </c:pt>
                <c:pt idx="5">
                  <c:v>CAH</c:v>
                </c:pt>
                <c:pt idx="6">
                  <c:v>LCOE</c:v>
                </c:pt>
                <c:pt idx="7">
                  <c:v>KSOEHD</c:v>
                </c:pt>
                <c:pt idx="8">
                  <c:v>Undeclared</c:v>
                </c:pt>
              </c:strCache>
            </c:strRef>
          </c:cat>
          <c:val>
            <c:numRef>
              <c:f>Sheet1!$D$29:$D$37</c:f>
              <c:numCache>
                <c:formatCode>General</c:formatCode>
                <c:ptCount val="9"/>
                <c:pt idx="0">
                  <c:v>5193</c:v>
                </c:pt>
                <c:pt idx="1">
                  <c:v>5395</c:v>
                </c:pt>
                <c:pt idx="2">
                  <c:v>3930</c:v>
                </c:pt>
                <c:pt idx="3">
                  <c:v>3531</c:v>
                </c:pt>
                <c:pt idx="4">
                  <c:v>2666</c:v>
                </c:pt>
                <c:pt idx="5">
                  <c:v>2250</c:v>
                </c:pt>
                <c:pt idx="6">
                  <c:v>1938</c:v>
                </c:pt>
                <c:pt idx="7">
                  <c:v>1196</c:v>
                </c:pt>
                <c:pt idx="8">
                  <c:v>1547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0-4478-8549-CB8D334D586F}"/>
            </c:ext>
          </c:extLst>
        </c:ser>
        <c:ser>
          <c:idx val="1"/>
          <c:order val="1"/>
          <c:tx>
            <c:strRef>
              <c:f>Sheet1!$E$20</c:f>
              <c:strCache>
                <c:ptCount val="1"/>
                <c:pt idx="0">
                  <c:v>Fall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Sheet1!$A$29:$A$37</c:f>
              <c:strCache>
                <c:ptCount val="9"/>
                <c:pt idx="0">
                  <c:v>CHHS</c:v>
                </c:pt>
                <c:pt idx="1">
                  <c:v>CSM</c:v>
                </c:pt>
                <c:pt idx="2">
                  <c:v>CSB</c:v>
                </c:pt>
                <c:pt idx="3">
                  <c:v>COSS</c:v>
                </c:pt>
                <c:pt idx="4">
                  <c:v>JCAST</c:v>
                </c:pt>
                <c:pt idx="5">
                  <c:v>CAH</c:v>
                </c:pt>
                <c:pt idx="6">
                  <c:v>LCOE</c:v>
                </c:pt>
                <c:pt idx="7">
                  <c:v>KSOEHD</c:v>
                </c:pt>
                <c:pt idx="8">
                  <c:v>Undeclared</c:v>
                </c:pt>
              </c:strCache>
            </c:strRef>
          </c:cat>
          <c:val>
            <c:numRef>
              <c:f>Sheet1!$E$29:$E$37</c:f>
              <c:numCache>
                <c:formatCode>General</c:formatCode>
                <c:ptCount val="9"/>
                <c:pt idx="0">
                  <c:v>5609</c:v>
                </c:pt>
                <c:pt idx="1">
                  <c:v>5792</c:v>
                </c:pt>
                <c:pt idx="2">
                  <c:v>4516</c:v>
                </c:pt>
                <c:pt idx="3">
                  <c:v>3436</c:v>
                </c:pt>
                <c:pt idx="4">
                  <c:v>2659</c:v>
                </c:pt>
                <c:pt idx="5">
                  <c:v>2375</c:v>
                </c:pt>
                <c:pt idx="6">
                  <c:v>2144</c:v>
                </c:pt>
                <c:pt idx="7">
                  <c:v>1328</c:v>
                </c:pt>
                <c:pt idx="8">
                  <c:v>1757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40-4478-8549-CB8D334D58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45804656"/>
        <c:axId val="257268832"/>
      </c:barChart>
      <c:catAx>
        <c:axId val="24580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268832"/>
        <c:crosses val="autoZero"/>
        <c:auto val="1"/>
        <c:lblAlgn val="ctr"/>
        <c:lblOffset val="100"/>
        <c:noMultiLvlLbl val="0"/>
      </c:catAx>
      <c:valAx>
        <c:axId val="25726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80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Institutional Effectiveness</a:t>
            </a: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Institutional Effectiveness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0DD2C-8A03-4C94-BF58-A0B13D946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857500"/>
            <a:ext cx="8229600" cy="114299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Enrollment Update</a:t>
            </a:r>
            <a:br>
              <a:rPr lang="en-US" sz="6000" b="1" dirty="0"/>
            </a:br>
            <a:r>
              <a:rPr lang="en-US" sz="3200" b="1" dirty="0"/>
              <a:t>Academic Senate</a:t>
            </a:r>
            <a:br>
              <a:rPr lang="en-US" sz="6000" b="1" dirty="0"/>
            </a:br>
            <a:r>
              <a:rPr lang="en-US" sz="3600" dirty="0"/>
              <a:t>02-26-24</a:t>
            </a:r>
          </a:p>
        </p:txBody>
      </p:sp>
    </p:spTree>
    <p:extLst>
      <p:ext uri="{BB962C8B-B14F-4D97-AF65-F5344CB8AC3E}">
        <p14:creationId xmlns:p14="http://schemas.microsoft.com/office/powerpoint/2010/main" val="77780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5587F-A7F6-EE97-2467-25FC037AC41B}"/>
              </a:ext>
            </a:extLst>
          </p:cNvPr>
          <p:cNvSpPr txBox="1"/>
          <p:nvPr/>
        </p:nvSpPr>
        <p:spPr>
          <a:xfrm>
            <a:off x="2133600" y="33528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Return to Fall to Spring Retention by Level (Slide 4)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8C3A51D-3435-2519-BCBE-D6173BFD3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93912"/>
              </p:ext>
            </p:extLst>
          </p:nvPr>
        </p:nvGraphicFramePr>
        <p:xfrm>
          <a:off x="381000" y="1600200"/>
          <a:ext cx="8648700" cy="1250783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062992">
                  <a:extLst>
                    <a:ext uri="{9D8B030D-6E8A-4147-A177-3AD203B41FA5}">
                      <a16:colId xmlns:a16="http://schemas.microsoft.com/office/drawing/2014/main" val="182406446"/>
                    </a:ext>
                  </a:extLst>
                </a:gridCol>
                <a:gridCol w="1289808">
                  <a:extLst>
                    <a:ext uri="{9D8B030D-6E8A-4147-A177-3AD203B41FA5}">
                      <a16:colId xmlns:a16="http://schemas.microsoft.com/office/drawing/2014/main" val="292102180"/>
                    </a:ext>
                  </a:extLst>
                </a:gridCol>
                <a:gridCol w="1448771">
                  <a:extLst>
                    <a:ext uri="{9D8B030D-6E8A-4147-A177-3AD203B41FA5}">
                      <a16:colId xmlns:a16="http://schemas.microsoft.com/office/drawing/2014/main" val="3846911782"/>
                    </a:ext>
                  </a:extLst>
                </a:gridCol>
                <a:gridCol w="1204062">
                  <a:extLst>
                    <a:ext uri="{9D8B030D-6E8A-4147-A177-3AD203B41FA5}">
                      <a16:colId xmlns:a16="http://schemas.microsoft.com/office/drawing/2014/main" val="2338920089"/>
                    </a:ext>
                  </a:extLst>
                </a:gridCol>
                <a:gridCol w="1218748">
                  <a:extLst>
                    <a:ext uri="{9D8B030D-6E8A-4147-A177-3AD203B41FA5}">
                      <a16:colId xmlns:a16="http://schemas.microsoft.com/office/drawing/2014/main" val="1570048542"/>
                    </a:ext>
                  </a:extLst>
                </a:gridCol>
                <a:gridCol w="1424319">
                  <a:extLst>
                    <a:ext uri="{9D8B030D-6E8A-4147-A177-3AD203B41FA5}">
                      <a16:colId xmlns:a16="http://schemas.microsoft.com/office/drawing/2014/main" val="32867406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Semester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Freshman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Sophomore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Junior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Senior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Graduate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extLst>
                  <a:ext uri="{0D108BD9-81ED-4DB2-BD59-A6C34878D82A}">
                    <a16:rowId xmlns:a16="http://schemas.microsoft.com/office/drawing/2014/main" val="249129923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3410559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8344777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24 (Preliminary)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08" marR="3008" marT="30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864904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CA8D85A0-19D8-58A8-5520-E678FFB7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0632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Appendix 3 – Chart data for Spring retention by student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3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5587F-A7F6-EE97-2467-25FC037AC41B}"/>
              </a:ext>
            </a:extLst>
          </p:cNvPr>
          <p:cNvSpPr txBox="1"/>
          <p:nvPr/>
        </p:nvSpPr>
        <p:spPr>
          <a:xfrm>
            <a:off x="1676400" y="3404529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Return to Fall 23 to Spring 24 Retention by Ethnicity (Slide 5)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85BA0D-717D-0D25-9356-817F82EA1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87842"/>
              </p:ext>
            </p:extLst>
          </p:nvPr>
        </p:nvGraphicFramePr>
        <p:xfrm>
          <a:off x="381000" y="1600200"/>
          <a:ext cx="7924800" cy="151542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2835265">
                  <a:extLst>
                    <a:ext uri="{9D8B030D-6E8A-4147-A177-3AD203B41FA5}">
                      <a16:colId xmlns:a16="http://schemas.microsoft.com/office/drawing/2014/main" val="3278586599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3930190651"/>
                    </a:ext>
                  </a:extLst>
                </a:gridCol>
                <a:gridCol w="1301434">
                  <a:extLst>
                    <a:ext uri="{9D8B030D-6E8A-4147-A177-3AD203B41FA5}">
                      <a16:colId xmlns:a16="http://schemas.microsoft.com/office/drawing/2014/main" val="3341516861"/>
                    </a:ext>
                  </a:extLst>
                </a:gridCol>
                <a:gridCol w="1742992">
                  <a:extLst>
                    <a:ext uri="{9D8B030D-6E8A-4147-A177-3AD203B41FA5}">
                      <a16:colId xmlns:a16="http://schemas.microsoft.com/office/drawing/2014/main" val="371745081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Ethnicity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FTF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FT Transfer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14080401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424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Black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5178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Hispanic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12245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Two or more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148924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2950839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6DA5354A-9B01-D39A-84BE-618E33615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Appendix 4 – Bar chart data for Spring 24 retention by ethnicity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0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5587F-A7F6-EE97-2467-25FC037AC41B}"/>
              </a:ext>
            </a:extLst>
          </p:cNvPr>
          <p:cNvSpPr txBox="1"/>
          <p:nvPr/>
        </p:nvSpPr>
        <p:spPr>
          <a:xfrm>
            <a:off x="1676400" y="3404529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Return to Admissions for Fall 24 (as of 02/19) (Slide 6)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E983DE-8412-2286-00FC-C4AFB155C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425242"/>
              </p:ext>
            </p:extLst>
          </p:nvPr>
        </p:nvGraphicFramePr>
        <p:xfrm>
          <a:off x="1333500" y="1199064"/>
          <a:ext cx="6934200" cy="202215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004674">
                  <a:extLst>
                    <a:ext uri="{9D8B030D-6E8A-4147-A177-3AD203B41FA5}">
                      <a16:colId xmlns:a16="http://schemas.microsoft.com/office/drawing/2014/main" val="3317322720"/>
                    </a:ext>
                  </a:extLst>
                </a:gridCol>
                <a:gridCol w="1445995">
                  <a:extLst>
                    <a:ext uri="{9D8B030D-6E8A-4147-A177-3AD203B41FA5}">
                      <a16:colId xmlns:a16="http://schemas.microsoft.com/office/drawing/2014/main" val="2873723"/>
                    </a:ext>
                  </a:extLst>
                </a:gridCol>
                <a:gridCol w="920178">
                  <a:extLst>
                    <a:ext uri="{9D8B030D-6E8A-4147-A177-3AD203B41FA5}">
                      <a16:colId xmlns:a16="http://schemas.microsoft.com/office/drawing/2014/main" val="3900042275"/>
                    </a:ext>
                  </a:extLst>
                </a:gridCol>
                <a:gridCol w="1232381">
                  <a:extLst>
                    <a:ext uri="{9D8B030D-6E8A-4147-A177-3AD203B41FA5}">
                      <a16:colId xmlns:a16="http://schemas.microsoft.com/office/drawing/2014/main" val="1412734667"/>
                    </a:ext>
                  </a:extLst>
                </a:gridCol>
                <a:gridCol w="1330972">
                  <a:extLst>
                    <a:ext uri="{9D8B030D-6E8A-4147-A177-3AD203B41FA5}">
                      <a16:colId xmlns:a16="http://schemas.microsoft.com/office/drawing/2014/main" val="10278748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Fall 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Fall 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Fall 23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Fall 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12369881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Applicants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26470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Admits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32263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Undergraduate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54198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Graduate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253264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1st Time Student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4777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Transfer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17626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0252602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68421D0D-BFF9-F754-29C1-CD28C8BB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2544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Appendix 5 – Bar chart data for Fall applicants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929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5587F-A7F6-EE97-2467-25FC037AC41B}"/>
              </a:ext>
            </a:extLst>
          </p:cNvPr>
          <p:cNvSpPr txBox="1"/>
          <p:nvPr/>
        </p:nvSpPr>
        <p:spPr>
          <a:xfrm>
            <a:off x="1981200" y="41910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Return to Admissions for Fall 24 (as of 02/19) (Slide 7)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428C3A-E384-B6E7-B4AF-3CD3BA5F7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41704"/>
              </p:ext>
            </p:extLst>
          </p:nvPr>
        </p:nvGraphicFramePr>
        <p:xfrm>
          <a:off x="2667000" y="1295400"/>
          <a:ext cx="3517900" cy="252888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254187214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55157126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70747026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College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Fall 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Fall 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213438843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804505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4674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CSB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0525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44501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JCAST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15493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175127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LCOE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0229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KSOEHD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0653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Undeclared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853153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326DCBF-BDB8-6725-4FAF-E38BEA01C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Appendix 6 – Bar chart data for Fall applicants by College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55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5465-A37F-15F0-97C3-81AEC355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Spring Enrollment</a:t>
            </a:r>
          </a:p>
        </p:txBody>
      </p:sp>
      <p:graphicFrame>
        <p:nvGraphicFramePr>
          <p:cNvPr id="4" name="Chart 3" descr="Bar chart data for Spring enrollment">
            <a:extLst>
              <a:ext uri="{FF2B5EF4-FFF2-40B4-BE49-F238E27FC236}">
                <a16:creationId xmlns:a16="http://schemas.microsoft.com/office/drawing/2014/main" id="{71C85242-7794-E6D4-65BA-AF92E8EDA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208595"/>
              </p:ext>
            </p:extLst>
          </p:nvPr>
        </p:nvGraphicFramePr>
        <p:xfrm>
          <a:off x="502920" y="1200744"/>
          <a:ext cx="8138160" cy="445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604E06-6ABC-61A5-0DE4-B1D03A7E152B}"/>
              </a:ext>
            </a:extLst>
          </p:cNvPr>
          <p:cNvSpPr txBox="1"/>
          <p:nvPr/>
        </p:nvSpPr>
        <p:spPr>
          <a:xfrm>
            <a:off x="304800" y="5591562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 action="ppaction://hlinksldjump"/>
              </a:rPr>
              <a:t>Chart data for Spring enrollment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549FB-1A84-EEEB-7600-A69B7EDAB1E8}"/>
              </a:ext>
            </a:extLst>
          </p:cNvPr>
          <p:cNvSpPr txBox="1"/>
          <p:nvPr/>
        </p:nvSpPr>
        <p:spPr>
          <a:xfrm>
            <a:off x="990600" y="6172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Annual Resident FTES: 19,469 (94.2% of target; +1% from 22-23)</a:t>
            </a:r>
          </a:p>
          <a:p>
            <a:r>
              <a:rPr lang="en-US" dirty="0"/>
              <a:t>(System threshold for FTES funding cut: 90%)</a:t>
            </a:r>
          </a:p>
        </p:txBody>
      </p:sp>
    </p:spTree>
    <p:extLst>
      <p:ext uri="{BB962C8B-B14F-4D97-AF65-F5344CB8AC3E}">
        <p14:creationId xmlns:p14="http://schemas.microsoft.com/office/powerpoint/2010/main" val="219483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42DF-B791-2AFB-EF75-0E2B26D6D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/>
              <a:t>Fall to Spring Retention Rates</a:t>
            </a:r>
          </a:p>
        </p:txBody>
      </p:sp>
      <p:graphicFrame>
        <p:nvGraphicFramePr>
          <p:cNvPr id="4" name="Chart 3" descr="Bar chart showing retention rates for freshmen and transfers">
            <a:extLst>
              <a:ext uri="{FF2B5EF4-FFF2-40B4-BE49-F238E27FC236}">
                <a16:creationId xmlns:a16="http://schemas.microsoft.com/office/drawing/2014/main" id="{7A8304B6-13AD-4047-B19E-4BCFDF5F6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540523"/>
              </p:ext>
            </p:extLst>
          </p:nvPr>
        </p:nvGraphicFramePr>
        <p:xfrm>
          <a:off x="76200" y="1400301"/>
          <a:ext cx="6044802" cy="342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 descr="Bar chart showing retention rates for continuing students.">
            <a:extLst>
              <a:ext uri="{FF2B5EF4-FFF2-40B4-BE49-F238E27FC236}">
                <a16:creationId xmlns:a16="http://schemas.microsoft.com/office/drawing/2014/main" id="{3CA7A16B-83F7-4DA5-8834-048C33FA84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004019"/>
              </p:ext>
            </p:extLst>
          </p:nvPr>
        </p:nvGraphicFramePr>
        <p:xfrm>
          <a:off x="5943599" y="1400301"/>
          <a:ext cx="3429001" cy="4009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EC9941-2805-B9CE-87DC-471F10BC7D78}"/>
              </a:ext>
            </a:extLst>
          </p:cNvPr>
          <p:cNvSpPr txBox="1"/>
          <p:nvPr/>
        </p:nvSpPr>
        <p:spPr>
          <a:xfrm>
            <a:off x="2057400" y="55742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 action="ppaction://hlinksldjump"/>
              </a:rPr>
              <a:t>Chart Data for Fall to Spring Retention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EF80-7F22-2DF9-2F10-5C5AD1B0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/>
              <a:t>Fall to Spring Retention by Level</a:t>
            </a:r>
          </a:p>
        </p:txBody>
      </p:sp>
      <p:graphicFrame>
        <p:nvGraphicFramePr>
          <p:cNvPr id="4" name="Chart 3" descr="Bar chart of Spring retention by student level.">
            <a:extLst>
              <a:ext uri="{FF2B5EF4-FFF2-40B4-BE49-F238E27FC236}">
                <a16:creationId xmlns:a16="http://schemas.microsoft.com/office/drawing/2014/main" id="{E7DA87D3-23FB-46DD-9E40-16B18290A2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131819"/>
              </p:ext>
            </p:extLst>
          </p:nvPr>
        </p:nvGraphicFramePr>
        <p:xfrm>
          <a:off x="152400" y="1944289"/>
          <a:ext cx="8839199" cy="296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722430-729C-C33C-F94E-0F80FA900662}"/>
              </a:ext>
            </a:extLst>
          </p:cNvPr>
          <p:cNvSpPr txBox="1"/>
          <p:nvPr/>
        </p:nvSpPr>
        <p:spPr>
          <a:xfrm>
            <a:off x="533400" y="5087033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 action="ppaction://hlinksldjump"/>
              </a:rPr>
              <a:t>Chart data for Spring retention by student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6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2AB6-2DD0-D828-51D0-AE645E5BA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Fall 23 to Spring 24 Retention by Ethnicity</a:t>
            </a:r>
          </a:p>
        </p:txBody>
      </p:sp>
      <p:graphicFrame>
        <p:nvGraphicFramePr>
          <p:cNvPr id="5" name="Chart 4" descr="Bar chart for Spring 24 retention by ethnicity">
            <a:extLst>
              <a:ext uri="{FF2B5EF4-FFF2-40B4-BE49-F238E27FC236}">
                <a16:creationId xmlns:a16="http://schemas.microsoft.com/office/drawing/2014/main" id="{D7E18116-69D7-EAD6-16ED-0404C93B2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76509"/>
              </p:ext>
            </p:extLst>
          </p:nvPr>
        </p:nvGraphicFramePr>
        <p:xfrm>
          <a:off x="533400" y="1447800"/>
          <a:ext cx="811291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D7C345-A281-9048-4BFB-7CB4E98C6616}"/>
              </a:ext>
            </a:extLst>
          </p:cNvPr>
          <p:cNvSpPr txBox="1"/>
          <p:nvPr/>
        </p:nvSpPr>
        <p:spPr>
          <a:xfrm>
            <a:off x="420852" y="5638800"/>
            <a:ext cx="826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 action="ppaction://hlinksldjump"/>
              </a:rPr>
              <a:t>Bar chart data for Spring 24 retention by ethnicity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BAD124-1360-A820-7227-C44673730B7E}"/>
              </a:ext>
            </a:extLst>
          </p:cNvPr>
          <p:cNvSpPr txBox="1"/>
          <p:nvPr/>
        </p:nvSpPr>
        <p:spPr>
          <a:xfrm>
            <a:off x="1295400" y="1219200"/>
            <a:ext cx="567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                                                                      *                  *     *</a:t>
            </a:r>
          </a:p>
        </p:txBody>
      </p:sp>
    </p:spTree>
    <p:extLst>
      <p:ext uri="{BB962C8B-B14F-4D97-AF65-F5344CB8AC3E}">
        <p14:creationId xmlns:p14="http://schemas.microsoft.com/office/powerpoint/2010/main" val="379895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6F1A-0603-5EC0-7C03-8AABC650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Admissions for Fall 24 (as of 02/19)</a:t>
            </a:r>
          </a:p>
        </p:txBody>
      </p:sp>
      <p:graphicFrame>
        <p:nvGraphicFramePr>
          <p:cNvPr id="4" name="Chart 3" descr="Bar chart of Fall application and admission numbers">
            <a:extLst>
              <a:ext uri="{FF2B5EF4-FFF2-40B4-BE49-F238E27FC236}">
                <a16:creationId xmlns:a16="http://schemas.microsoft.com/office/drawing/2014/main" id="{4C104E7E-0653-CA7E-693E-866046876A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855801"/>
              </p:ext>
            </p:extLst>
          </p:nvPr>
        </p:nvGraphicFramePr>
        <p:xfrm>
          <a:off x="0" y="99060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 descr="Bar chart of Fall applicants by student type">
            <a:extLst>
              <a:ext uri="{FF2B5EF4-FFF2-40B4-BE49-F238E27FC236}">
                <a16:creationId xmlns:a16="http://schemas.microsoft.com/office/drawing/2014/main" id="{2C37A1CE-1753-4FBE-988E-C6A7F7FA54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140919"/>
              </p:ext>
            </p:extLst>
          </p:nvPr>
        </p:nvGraphicFramePr>
        <p:xfrm>
          <a:off x="0" y="3721290"/>
          <a:ext cx="9144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F08D14-0610-575A-8351-A8ECB0348A8B}"/>
              </a:ext>
            </a:extLst>
          </p:cNvPr>
          <p:cNvSpPr txBox="1"/>
          <p:nvPr/>
        </p:nvSpPr>
        <p:spPr>
          <a:xfrm>
            <a:off x="1447800" y="6400379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4" action="ppaction://hlinksldjump"/>
              </a:rPr>
              <a:t>Bar chart data for Fall applicants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9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AB8D-502C-5C32-B58C-5AF51BC11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99373"/>
            <a:ext cx="8229600" cy="1142999"/>
          </a:xfrm>
        </p:spPr>
        <p:txBody>
          <a:bodyPr/>
          <a:lstStyle/>
          <a:p>
            <a:pPr algn="ctr"/>
            <a:r>
              <a:rPr lang="en-US" b="1" dirty="0"/>
              <a:t>Fall Applicants by College</a:t>
            </a:r>
          </a:p>
        </p:txBody>
      </p:sp>
      <p:graphicFrame>
        <p:nvGraphicFramePr>
          <p:cNvPr id="4" name="Chart 3" descr="Bar chart for Fall applicants by College">
            <a:extLst>
              <a:ext uri="{FF2B5EF4-FFF2-40B4-BE49-F238E27FC236}">
                <a16:creationId xmlns:a16="http://schemas.microsoft.com/office/drawing/2014/main" id="{E23A7B0F-E14A-4860-AA3E-C428A60AD3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59021"/>
              </p:ext>
            </p:extLst>
          </p:nvPr>
        </p:nvGraphicFramePr>
        <p:xfrm>
          <a:off x="0" y="1312631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53FEB9-EE74-02F8-50E5-150F02787E1C}"/>
              </a:ext>
            </a:extLst>
          </p:cNvPr>
          <p:cNvSpPr txBox="1"/>
          <p:nvPr/>
        </p:nvSpPr>
        <p:spPr>
          <a:xfrm>
            <a:off x="1219200" y="5029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 action="ppaction://hlinksldjump"/>
              </a:rPr>
              <a:t>Bar chart data for Fall applicants by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3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522B0-8E41-4971-EA45-7C54A696C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68138"/>
              </p:ext>
            </p:extLst>
          </p:nvPr>
        </p:nvGraphicFramePr>
        <p:xfrm>
          <a:off x="1149347" y="1828800"/>
          <a:ext cx="7232653" cy="100869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2036172">
                  <a:extLst>
                    <a:ext uri="{9D8B030D-6E8A-4147-A177-3AD203B41FA5}">
                      <a16:colId xmlns:a16="http://schemas.microsoft.com/office/drawing/2014/main" val="232368562"/>
                    </a:ext>
                  </a:extLst>
                </a:gridCol>
                <a:gridCol w="2036172">
                  <a:extLst>
                    <a:ext uri="{9D8B030D-6E8A-4147-A177-3AD203B41FA5}">
                      <a16:colId xmlns:a16="http://schemas.microsoft.com/office/drawing/2014/main" val="2923546580"/>
                    </a:ext>
                  </a:extLst>
                </a:gridCol>
                <a:gridCol w="1569550">
                  <a:extLst>
                    <a:ext uri="{9D8B030D-6E8A-4147-A177-3AD203B41FA5}">
                      <a16:colId xmlns:a16="http://schemas.microsoft.com/office/drawing/2014/main" val="329116712"/>
                    </a:ext>
                  </a:extLst>
                </a:gridCol>
                <a:gridCol w="1590759">
                  <a:extLst>
                    <a:ext uri="{9D8B030D-6E8A-4147-A177-3AD203B41FA5}">
                      <a16:colId xmlns:a16="http://schemas.microsoft.com/office/drawing/2014/main" val="3915240197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Semester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Total Headcount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Total FTES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Resident FTES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21403769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Spring 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7300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73099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24 (Preliminary)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021213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85587F-A7F6-EE97-2467-25FC037AC41B}"/>
              </a:ext>
            </a:extLst>
          </p:cNvPr>
          <p:cNvSpPr txBox="1"/>
          <p:nvPr/>
        </p:nvSpPr>
        <p:spPr>
          <a:xfrm>
            <a:off x="2133600" y="33528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Return to Spring Enrollment (as of 02/09) (Slide 2)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2FE4E0-2F0E-BBE8-1B19-F887C4062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526" y="266701"/>
            <a:ext cx="8229600" cy="114299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Appendix 1 – </a:t>
            </a:r>
            <a:r>
              <a:rPr lang="nn-NO" sz="2400" b="1" dirty="0"/>
              <a:t>Chart data for Spring enrollment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124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5587F-A7F6-EE97-2467-25FC037AC41B}"/>
              </a:ext>
            </a:extLst>
          </p:cNvPr>
          <p:cNvSpPr txBox="1"/>
          <p:nvPr/>
        </p:nvSpPr>
        <p:spPr>
          <a:xfrm>
            <a:off x="2133600" y="33528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Return to Fall to Spring Retention Rates (Slide 3)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EBA392-F088-F023-69E6-F87BDE788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255327"/>
              </p:ext>
            </p:extLst>
          </p:nvPr>
        </p:nvGraphicFramePr>
        <p:xfrm>
          <a:off x="457200" y="1828800"/>
          <a:ext cx="8305799" cy="100869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2980316">
                  <a:extLst>
                    <a:ext uri="{9D8B030D-6E8A-4147-A177-3AD203B41FA5}">
                      <a16:colId xmlns:a16="http://schemas.microsoft.com/office/drawing/2014/main" val="1671072643"/>
                    </a:ext>
                  </a:extLst>
                </a:gridCol>
                <a:gridCol w="1978734">
                  <a:extLst>
                    <a:ext uri="{9D8B030D-6E8A-4147-A177-3AD203B41FA5}">
                      <a16:colId xmlns:a16="http://schemas.microsoft.com/office/drawing/2014/main" val="163796418"/>
                    </a:ext>
                  </a:extLst>
                </a:gridCol>
                <a:gridCol w="1881020">
                  <a:extLst>
                    <a:ext uri="{9D8B030D-6E8A-4147-A177-3AD203B41FA5}">
                      <a16:colId xmlns:a16="http://schemas.microsoft.com/office/drawing/2014/main" val="3592307070"/>
                    </a:ext>
                  </a:extLst>
                </a:gridCol>
                <a:gridCol w="1465729">
                  <a:extLst>
                    <a:ext uri="{9D8B030D-6E8A-4147-A177-3AD203B41FA5}">
                      <a16:colId xmlns:a16="http://schemas.microsoft.com/office/drawing/2014/main" val="313063542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Semester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FTFTF Retention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FTFT Transfers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Continuing /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5026880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05963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402713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 24 (Preliminary)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8716044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88C0193-CD7C-6BEB-22D9-1F3E9944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725806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Appendix 2 – Chart Data for Fall to Spring Retention Rates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2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14234</TotalTime>
  <Words>476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Office Theme</vt:lpstr>
      <vt:lpstr>Enrollment Update Academic Senate 02-26-24</vt:lpstr>
      <vt:lpstr>Spring Enrollment</vt:lpstr>
      <vt:lpstr>Fall to Spring Retention Rates</vt:lpstr>
      <vt:lpstr>Fall to Spring Retention by Level</vt:lpstr>
      <vt:lpstr>Fall 23 to Spring 24 Retention by Ethnicity</vt:lpstr>
      <vt:lpstr>Admissions for Fall 24 (as of 02/19)</vt:lpstr>
      <vt:lpstr>Fall Applicants by College</vt:lpstr>
      <vt:lpstr>Appendix 1 – Chart data for Spring enrollment</vt:lpstr>
      <vt:lpstr>Appendix 2 – Chart Data for Fall to Spring Retention Rates</vt:lpstr>
      <vt:lpstr>Appendix 3 – Chart data for Spring retention by student level</vt:lpstr>
      <vt:lpstr>Appendix 4 – Bar chart data for Spring 24 retention by ethnicity </vt:lpstr>
      <vt:lpstr>Appendix 5 – Bar chart data for Fall applicants</vt:lpstr>
      <vt:lpstr>Appendix 6 – Bar chart data for Fall applicants by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Alam Hasson</cp:lastModifiedBy>
  <cp:revision>121</cp:revision>
  <dcterms:created xsi:type="dcterms:W3CDTF">2012-05-16T23:31:48Z</dcterms:created>
  <dcterms:modified xsi:type="dcterms:W3CDTF">2024-02-24T19:55:16Z</dcterms:modified>
</cp:coreProperties>
</file>